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36"/>
  </p:notesMasterIdLst>
  <p:sldIdLst>
    <p:sldId id="353" r:id="rId2"/>
    <p:sldId id="369" r:id="rId3"/>
    <p:sldId id="365" r:id="rId4"/>
    <p:sldId id="366" r:id="rId5"/>
    <p:sldId id="367" r:id="rId6"/>
    <p:sldId id="337" r:id="rId7"/>
    <p:sldId id="348" r:id="rId8"/>
    <p:sldId id="340" r:id="rId9"/>
    <p:sldId id="363" r:id="rId10"/>
    <p:sldId id="379" r:id="rId11"/>
    <p:sldId id="389" r:id="rId12"/>
    <p:sldId id="380" r:id="rId13"/>
    <p:sldId id="381" r:id="rId14"/>
    <p:sldId id="383" r:id="rId15"/>
    <p:sldId id="384" r:id="rId16"/>
    <p:sldId id="385" r:id="rId17"/>
    <p:sldId id="386" r:id="rId18"/>
    <p:sldId id="387" r:id="rId19"/>
    <p:sldId id="388" r:id="rId20"/>
    <p:sldId id="373" r:id="rId21"/>
    <p:sldId id="374" r:id="rId22"/>
    <p:sldId id="375" r:id="rId23"/>
    <p:sldId id="376" r:id="rId24"/>
    <p:sldId id="377" r:id="rId25"/>
    <p:sldId id="378" r:id="rId26"/>
    <p:sldId id="370" r:id="rId27"/>
    <p:sldId id="339" r:id="rId28"/>
    <p:sldId id="368" r:id="rId29"/>
    <p:sldId id="343" r:id="rId30"/>
    <p:sldId id="342" r:id="rId31"/>
    <p:sldId id="351" r:id="rId32"/>
    <p:sldId id="360" r:id="rId33"/>
    <p:sldId id="372" r:id="rId34"/>
    <p:sldId id="371"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33"/>
    <a:srgbClr val="FFCC00"/>
    <a:srgbClr val="99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2086" autoAdjust="0"/>
  </p:normalViewPr>
  <p:slideViewPr>
    <p:cSldViewPr>
      <p:cViewPr varScale="1">
        <p:scale>
          <a:sx n="85" d="100"/>
          <a:sy n="85" d="100"/>
        </p:scale>
        <p:origin x="-1524" y="-7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52BF271-DDCD-4A8F-9993-CA5C9EE05E03}" type="datetimeFigureOut">
              <a:rPr lang="en-US" smtClean="0"/>
              <a:t>3/15/2018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2548BC3-E7F4-4768-9C34-A1350AE3C0DC}" type="slidenum">
              <a:rPr lang="en-US" smtClean="0"/>
              <a:t>‹#›</a:t>
            </a:fld>
            <a:endParaRPr lang="en-US"/>
          </a:p>
        </p:txBody>
      </p:sp>
    </p:spTree>
    <p:extLst>
      <p:ext uri="{BB962C8B-B14F-4D97-AF65-F5344CB8AC3E}">
        <p14:creationId xmlns:p14="http://schemas.microsoft.com/office/powerpoint/2010/main" val="23471566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548BC3-E7F4-4768-9C34-A1350AE3C0DC}" type="slidenum">
              <a:rPr lang="en-US" smtClean="0"/>
              <a:t>8</a:t>
            </a:fld>
            <a:endParaRPr lang="en-US"/>
          </a:p>
        </p:txBody>
      </p:sp>
    </p:spTree>
    <p:extLst>
      <p:ext uri="{BB962C8B-B14F-4D97-AF65-F5344CB8AC3E}">
        <p14:creationId xmlns:p14="http://schemas.microsoft.com/office/powerpoint/2010/main" val="6619561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548BC3-E7F4-4768-9C34-A1350AE3C0DC}" type="slidenum">
              <a:rPr lang="en-US" smtClean="0"/>
              <a:t>18</a:t>
            </a:fld>
            <a:endParaRPr lang="en-US"/>
          </a:p>
        </p:txBody>
      </p:sp>
    </p:spTree>
    <p:extLst>
      <p:ext uri="{BB962C8B-B14F-4D97-AF65-F5344CB8AC3E}">
        <p14:creationId xmlns:p14="http://schemas.microsoft.com/office/powerpoint/2010/main" val="26558217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548BC3-E7F4-4768-9C34-A1350AE3C0DC}" type="slidenum">
              <a:rPr lang="en-US" smtClean="0"/>
              <a:t>19</a:t>
            </a:fld>
            <a:endParaRPr lang="en-US"/>
          </a:p>
        </p:txBody>
      </p:sp>
    </p:spTree>
    <p:extLst>
      <p:ext uri="{BB962C8B-B14F-4D97-AF65-F5344CB8AC3E}">
        <p14:creationId xmlns:p14="http://schemas.microsoft.com/office/powerpoint/2010/main" val="26558217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548BC3-E7F4-4768-9C34-A1350AE3C0DC}" type="slidenum">
              <a:rPr lang="en-US" smtClean="0"/>
              <a:t>28</a:t>
            </a:fld>
            <a:endParaRPr lang="en-US"/>
          </a:p>
        </p:txBody>
      </p:sp>
    </p:spTree>
    <p:extLst>
      <p:ext uri="{BB962C8B-B14F-4D97-AF65-F5344CB8AC3E}">
        <p14:creationId xmlns:p14="http://schemas.microsoft.com/office/powerpoint/2010/main" val="27683508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28600"/>
            <a:ext cx="7772400" cy="4571999"/>
          </a:xfrm>
        </p:spPr>
        <p:txBody>
          <a:bodyPr anchor="ctr">
            <a:noAutofit/>
          </a:bodyPr>
          <a:lstStyle>
            <a:lvl1pPr>
              <a:lnSpc>
                <a:spcPct val="100000"/>
              </a:lnSpc>
              <a:defRPr sz="6000" spc="-80" baseline="0">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1371600" y="4846320"/>
            <a:ext cx="6858000" cy="914400"/>
          </a:xfrm>
        </p:spPr>
        <p:txBody>
          <a:bodyPr/>
          <a:lstStyle>
            <a:lvl1pPr marL="0" indent="0" algn="r">
              <a:buNone/>
              <a:defRPr b="0" cap="all" spc="120" baseline="0">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9" name="Rectangle 8"/>
          <p:cNvSpPr/>
          <p:nvPr/>
        </p:nvSpPr>
        <p:spPr>
          <a:xfrm>
            <a:off x="9001124" y="4846320"/>
            <a:ext cx="142876" cy="20116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9001124" y="0"/>
            <a:ext cx="142876"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F56B81A7-7EBE-4055-A988-4EA163496A0A}"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7620000" cy="1371600"/>
          </a:xfrm>
        </p:spPr>
        <p:txBody>
          <a:bodyPr>
            <a:normAutofit/>
          </a:bodyPr>
          <a:lstStyle>
            <a:lvl1pPr algn="l" rtl="0">
              <a:defRPr sz="3000"/>
            </a:lvl1pPr>
          </a:lstStyle>
          <a:p>
            <a:r>
              <a:rPr lang="en-US" dirty="0"/>
              <a:t>Click to edit Master title style</a:t>
            </a:r>
          </a:p>
        </p:txBody>
      </p:sp>
      <p:sp>
        <p:nvSpPr>
          <p:cNvPr id="3" name="Content Placeholder 2"/>
          <p:cNvSpPr>
            <a:spLocks noGrp="1"/>
          </p:cNvSpPr>
          <p:nvPr>
            <p:ph idx="1"/>
          </p:nvPr>
        </p:nvSpPr>
        <p:spPr/>
        <p:txBody>
          <a:bodyPr/>
          <a:lstStyle>
            <a:lvl1pPr algn="l" rtl="0">
              <a:defRPr/>
            </a:lvl1pPr>
            <a:lvl2pPr algn="l" rtl="0">
              <a:defRPr/>
            </a:lvl2pPr>
            <a:lvl3pPr algn="l" rtl="0">
              <a:defRPr/>
            </a:lvl3pPr>
            <a:lvl4pPr algn="l" rtl="0">
              <a:defRPr/>
            </a:lvl4pPr>
            <a:lvl5pPr algn="l" rtl="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F56B81A7-7EBE-4055-A988-4EA163496A0A}"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7200" y="1447800"/>
            <a:ext cx="7772400" cy="4321175"/>
          </a:xfrm>
        </p:spPr>
        <p:txBody>
          <a:bodyPr anchor="ctr">
            <a:noAutofit/>
          </a:bodyPr>
          <a:lstStyle>
            <a:lvl1pPr algn="l" rtl="0">
              <a:lnSpc>
                <a:spcPct val="100000"/>
              </a:lnSpc>
              <a:defRPr sz="6000" b="0" cap="all" spc="-80" baseline="0">
                <a:solidFill>
                  <a:schemeClr val="tx1"/>
                </a:solidFill>
              </a:defRPr>
            </a:lvl1pPr>
          </a:lstStyle>
          <a:p>
            <a:r>
              <a:rPr lang="en-US" dirty="0"/>
              <a:t>Click to edit Master title style</a:t>
            </a:r>
          </a:p>
        </p:txBody>
      </p:sp>
      <p:sp>
        <p:nvSpPr>
          <p:cNvPr id="3" name="Text Placeholder 2"/>
          <p:cNvSpPr>
            <a:spLocks noGrp="1"/>
          </p:cNvSpPr>
          <p:nvPr>
            <p:ph type="body" idx="1"/>
          </p:nvPr>
        </p:nvSpPr>
        <p:spPr>
          <a:xfrm>
            <a:off x="457200" y="228601"/>
            <a:ext cx="7772400" cy="1066800"/>
          </a:xfrm>
        </p:spPr>
        <p:txBody>
          <a:bodyPr anchor="b"/>
          <a:lstStyle>
            <a:lvl1pPr marL="0" indent="0">
              <a:buNone/>
              <a:defRPr sz="2000" b="0" cap="all" spc="12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8" name="Slide Number Placeholder 7"/>
          <p:cNvSpPr>
            <a:spLocks noGrp="1"/>
          </p:cNvSpPr>
          <p:nvPr>
            <p:ph type="sldNum" sz="quarter" idx="11"/>
          </p:nvPr>
        </p:nvSpPr>
        <p:spPr/>
        <p:txBody>
          <a:bodyPr/>
          <a:lstStyle/>
          <a:p>
            <a:fld id="{F56B81A7-7EBE-4055-A988-4EA163496A0A}"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718"/>
            <a:ext cx="7620000" cy="1371600"/>
          </a:xfrm>
          <a:prstGeom prst="rect">
            <a:avLst/>
          </a:prstGeom>
        </p:spPr>
        <p:txBody>
          <a:bodyPr vert="horz" lIns="91440" tIns="45720" rIns="91440" bIns="45720" rtlCol="0" anchor="b">
            <a:normAutofit/>
          </a:bodyPr>
          <a:lstStyle/>
          <a:p>
            <a:r>
              <a:rPr lang="en-US" dirty="0"/>
              <a:t>Click to edit Master title style</a:t>
            </a:r>
          </a:p>
        </p:txBody>
      </p:sp>
      <p:sp>
        <p:nvSpPr>
          <p:cNvPr id="3" name="Text Placeholder 2"/>
          <p:cNvSpPr>
            <a:spLocks noGrp="1"/>
          </p:cNvSpPr>
          <p:nvPr>
            <p:ph type="body" idx="1"/>
          </p:nvPr>
        </p:nvSpPr>
        <p:spPr>
          <a:xfrm>
            <a:off x="457200" y="1752600"/>
            <a:ext cx="7620000" cy="43735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rot="16200000">
            <a:off x="8227377" y="5885497"/>
            <a:ext cx="1315721" cy="365125"/>
          </a:xfrm>
          <a:prstGeom prst="rect">
            <a:avLst/>
          </a:prstGeom>
        </p:spPr>
        <p:txBody>
          <a:bodyPr vert="horz" lIns="91440" tIns="45720" rIns="91440" bIns="45720" rtlCol="0" anchor="ctr"/>
          <a:lstStyle>
            <a:lvl1pPr algn="l">
              <a:defRPr sz="2400" b="1">
                <a:solidFill>
                  <a:schemeClr val="tx2"/>
                </a:solidFill>
              </a:defRPr>
            </a:lvl1pPr>
          </a:lstStyle>
          <a:p>
            <a:fld id="{F56B81A7-7EBE-4055-A988-4EA163496A0A}" type="slidenum">
              <a:rPr lang="en-US" smtClean="0"/>
              <a:t>‹#›</a:t>
            </a:fld>
            <a:endParaRPr lang="en-US"/>
          </a:p>
        </p:txBody>
      </p:sp>
      <p:sp>
        <p:nvSpPr>
          <p:cNvPr id="7" name="Rectangle 6"/>
          <p:cNvSpPr/>
          <p:nvPr/>
        </p:nvSpPr>
        <p:spPr>
          <a:xfrm>
            <a:off x="9001124" y="0"/>
            <a:ext cx="142876" cy="137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001124" y="1371600"/>
            <a:ext cx="142876" cy="5486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Lst>
  <p:hf hdr="0" dt="0"/>
  <p:txStyles>
    <p:titleStyle>
      <a:lvl1pPr algn="l" defTabSz="914400" rtl="0" eaLnBrk="1" latinLnBrk="0" hangingPunct="1">
        <a:spcBef>
          <a:spcPct val="0"/>
        </a:spcBef>
        <a:buNone/>
        <a:defRPr sz="3000" kern="1200" cap="all" spc="-60" baseline="0">
          <a:solidFill>
            <a:schemeClr val="tx2"/>
          </a:solidFill>
          <a:latin typeface="+mj-lt"/>
          <a:ea typeface="+mj-ea"/>
          <a:cs typeface="+mj-cs"/>
        </a:defRPr>
      </a:lvl1pPr>
    </p:titleStyle>
    <p:bodyStyle>
      <a:lvl1pPr marL="0" indent="0" algn="l" defTabSz="914400" rtl="0" eaLnBrk="1" latinLnBrk="0" hangingPunct="1">
        <a:spcBef>
          <a:spcPct val="20000"/>
        </a:spcBef>
        <a:spcAft>
          <a:spcPts val="600"/>
        </a:spcAft>
        <a:buFont typeface="Arial" pitchFamily="34" charset="0"/>
        <a:buNone/>
        <a:defRPr sz="2000" b="1" kern="1200">
          <a:solidFill>
            <a:schemeClr val="tx1"/>
          </a:solidFill>
          <a:latin typeface="+mn-lt"/>
          <a:ea typeface="+mn-ea"/>
          <a:cs typeface="+mn-cs"/>
        </a:defRPr>
      </a:lvl1pPr>
      <a:lvl2pPr marL="457200" indent="-182880" algn="l" defTabSz="914400" rtl="0" eaLnBrk="1" latinLnBrk="0" hangingPunct="1">
        <a:spcBef>
          <a:spcPct val="20000"/>
        </a:spcBef>
        <a:buClr>
          <a:schemeClr val="tx2"/>
        </a:buClr>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Arial" pitchFamily="34" charset="0"/>
        <a:buChar char="•"/>
        <a:defRPr sz="1800" kern="1200" baseline="0">
          <a:solidFill>
            <a:schemeClr val="tx1"/>
          </a:solidFill>
          <a:latin typeface="+mn-lt"/>
          <a:ea typeface="+mn-ea"/>
          <a:cs typeface="+mn-cs"/>
        </a:defRPr>
      </a:lvl5pPr>
      <a:lvl6pPr marL="2514600" indent="-228600" algn="r" defTabSz="914400" rtl="1"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r" defTabSz="914400" rtl="1"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r" defTabSz="914400" rtl="1"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r" defTabSz="914400" rtl="1"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hyperlink" Target="https://www.w3schools.com/css/css_font.asp"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s://www.w3schools.com/css/css_text.asp"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8" Type="http://schemas.openxmlformats.org/officeDocument/2006/relationships/hyperlink" Target="https://www.w3schools.com/css/css_font.asp" TargetMode="External"/><Relationship Id="rId3" Type="http://schemas.openxmlformats.org/officeDocument/2006/relationships/hyperlink" Target="https://www.w3schools.com/css/css_background.asp" TargetMode="External"/><Relationship Id="rId7" Type="http://schemas.openxmlformats.org/officeDocument/2006/relationships/hyperlink" Target="https://www.w3schools.com/css/css_text.asp" TargetMode="External"/><Relationship Id="rId12" Type="http://schemas.openxmlformats.org/officeDocument/2006/relationships/hyperlink" Target="https://www.w3schools.com/css/" TargetMode="External"/><Relationship Id="rId2" Type="http://schemas.openxmlformats.org/officeDocument/2006/relationships/hyperlink" Target="https://www.w3schools.com/css/css_colors.asp" TargetMode="External"/><Relationship Id="rId1" Type="http://schemas.openxmlformats.org/officeDocument/2006/relationships/slideLayout" Target="../slideLayouts/slideLayout2.xml"/><Relationship Id="rId6" Type="http://schemas.openxmlformats.org/officeDocument/2006/relationships/hyperlink" Target="https://www.w3schools.com/css/css_padding.asp" TargetMode="External"/><Relationship Id="rId11" Type="http://schemas.openxmlformats.org/officeDocument/2006/relationships/hyperlink" Target="https://www.w3schools.com/css/css_align.asp" TargetMode="External"/><Relationship Id="rId5" Type="http://schemas.openxmlformats.org/officeDocument/2006/relationships/hyperlink" Target="https://www.w3schools.com/css/css_margin.asp" TargetMode="External"/><Relationship Id="rId10" Type="http://schemas.openxmlformats.org/officeDocument/2006/relationships/hyperlink" Target="https://www.w3schools.com/css/css_float.asp" TargetMode="External"/><Relationship Id="rId4" Type="http://schemas.openxmlformats.org/officeDocument/2006/relationships/hyperlink" Target="https://www.w3schools.com/css/css_border.asp" TargetMode="External"/><Relationship Id="rId9" Type="http://schemas.openxmlformats.org/officeDocument/2006/relationships/hyperlink" Target="https://www.w3schools.com/css/css_link.asp" TargetMode="Externa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hyperlink" Target="https://www.w3schools.com/"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hyperlink" Target="http://www.csszengarden.co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7200" y="4800600"/>
            <a:ext cx="6858000" cy="914400"/>
          </a:xfrm>
        </p:spPr>
        <p:txBody>
          <a:bodyPr/>
          <a:lstStyle/>
          <a:p>
            <a:pPr algn="l"/>
            <a:r>
              <a:rPr lang="en-US" dirty="0"/>
              <a:t>Introduction to Web programming</a:t>
            </a:r>
          </a:p>
          <a:p>
            <a:pPr algn="l"/>
            <a:r>
              <a:rPr lang="en-US" dirty="0"/>
              <a:t>0731213</a:t>
            </a:r>
            <a:endParaRPr lang="ar-JO" dirty="0"/>
          </a:p>
        </p:txBody>
      </p:sp>
      <p:sp>
        <p:nvSpPr>
          <p:cNvPr id="4" name="Slide Number Placeholder 3"/>
          <p:cNvSpPr>
            <a:spLocks noGrp="1"/>
          </p:cNvSpPr>
          <p:nvPr>
            <p:ph type="sldNum" sz="quarter" idx="12"/>
          </p:nvPr>
        </p:nvSpPr>
        <p:spPr/>
        <p:txBody>
          <a:bodyPr/>
          <a:lstStyle/>
          <a:p>
            <a:fld id="{F56B81A7-7EBE-4055-A988-4EA163496A0A}" type="slidenum">
              <a:rPr lang="en-US" smtClean="0"/>
              <a:t>1</a:t>
            </a:fld>
            <a:endParaRPr lang="en-US"/>
          </a:p>
        </p:txBody>
      </p:sp>
      <p:pic>
        <p:nvPicPr>
          <p:cNvPr id="9" name="Picture 8">
            <a:extLst>
              <a:ext uri="{FF2B5EF4-FFF2-40B4-BE49-F238E27FC236}">
                <a16:creationId xmlns="" xmlns:a16="http://schemas.microsoft.com/office/drawing/2014/main" id="{6FD90DBB-4FC6-4DAF-8ED3-B847FF794857}"/>
              </a:ext>
            </a:extLst>
          </p:cNvPr>
          <p:cNvPicPr>
            <a:picLocks noChangeAspect="1"/>
          </p:cNvPicPr>
          <p:nvPr/>
        </p:nvPicPr>
        <p:blipFill>
          <a:blip r:embed="rId2"/>
          <a:stretch>
            <a:fillRect/>
          </a:stretch>
        </p:blipFill>
        <p:spPr>
          <a:xfrm>
            <a:off x="2895600" y="381000"/>
            <a:ext cx="2895600" cy="4090610"/>
          </a:xfrm>
          <a:prstGeom prst="rect">
            <a:avLst/>
          </a:prstGeom>
        </p:spPr>
      </p:pic>
    </p:spTree>
    <p:extLst>
      <p:ext uri="{BB962C8B-B14F-4D97-AF65-F5344CB8AC3E}">
        <p14:creationId xmlns:p14="http://schemas.microsoft.com/office/powerpoint/2010/main" val="42079882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Specifying colors</a:t>
            </a:r>
          </a:p>
        </p:txBody>
      </p:sp>
      <p:sp>
        <p:nvSpPr>
          <p:cNvPr id="8" name="Content Placeholder 7"/>
          <p:cNvSpPr>
            <a:spLocks noGrp="1"/>
          </p:cNvSpPr>
          <p:nvPr>
            <p:ph idx="1"/>
          </p:nvPr>
        </p:nvSpPr>
        <p:spPr>
          <a:xfrm>
            <a:off x="640976" y="5181600"/>
            <a:ext cx="8153400" cy="1524000"/>
          </a:xfrm>
        </p:spPr>
        <p:txBody>
          <a:bodyPr>
            <a:normAutofit fontScale="85000" lnSpcReduction="10000"/>
          </a:bodyPr>
          <a:lstStyle/>
          <a:p>
            <a:r>
              <a:rPr lang="en-US" sz="2200" dirty="0"/>
              <a:t>color names: aqua, black, blue, fuchsia, gray, green, lime, maroon, navy, olive, purple, red, silver, teal, white (white), yellow</a:t>
            </a:r>
          </a:p>
          <a:p>
            <a:r>
              <a:rPr lang="en-US" sz="2200" dirty="0"/>
              <a:t>RGB codes: red, green, and blue values from 0 (none) to 255 (full)</a:t>
            </a:r>
          </a:p>
          <a:p>
            <a:r>
              <a:rPr lang="en-US" sz="2200" dirty="0"/>
              <a:t>hex codes: RGB values in base-16 from 00 (0, none) to FF (255, full)</a:t>
            </a:r>
          </a:p>
        </p:txBody>
      </p:sp>
      <p:sp>
        <p:nvSpPr>
          <p:cNvPr id="5" name="Slide Number Placeholder 4"/>
          <p:cNvSpPr>
            <a:spLocks noGrp="1"/>
          </p:cNvSpPr>
          <p:nvPr>
            <p:ph type="sldNum" sz="quarter" idx="12"/>
          </p:nvPr>
        </p:nvSpPr>
        <p:spPr/>
        <p:txBody>
          <a:bodyPr>
            <a:normAutofit fontScale="85000" lnSpcReduction="20000"/>
          </a:bodyPr>
          <a:lstStyle/>
          <a:p>
            <a:fld id="{CC76F15A-3445-4ED0-A4DF-DE4BBF06AE1A}" type="slidenum">
              <a:rPr lang="en-US" smtClean="0"/>
              <a:t>10</a:t>
            </a:fld>
            <a:endParaRPr lang="en-US"/>
          </a:p>
        </p:txBody>
      </p:sp>
      <p:sp>
        <p:nvSpPr>
          <p:cNvPr id="9" name="TextBox 8"/>
          <p:cNvSpPr txBox="1"/>
          <p:nvPr/>
        </p:nvSpPr>
        <p:spPr>
          <a:xfrm>
            <a:off x="609600" y="1600200"/>
            <a:ext cx="8153400" cy="1200329"/>
          </a:xfrm>
          <a:prstGeom prst="rect">
            <a:avLst/>
          </a:prstGeom>
          <a:solidFill>
            <a:schemeClr val="tx2">
              <a:lumMod val="20000"/>
              <a:lumOff val="80000"/>
            </a:schemeClr>
          </a:solidFill>
          <a:ln w="19050">
            <a:solidFill>
              <a:schemeClr val="tx1"/>
            </a:solidFill>
          </a:ln>
        </p:spPr>
        <p:txBody>
          <a:bodyPr wrap="square" rtlCol="0">
            <a:spAutoFit/>
          </a:bodyPr>
          <a:lstStyle/>
          <a:p>
            <a:r>
              <a:rPr lang="en-US" dirty="0">
                <a:latin typeface="Courier New" pitchFamily="49" charset="0"/>
                <a:cs typeface="Courier New" pitchFamily="49" charset="0"/>
              </a:rPr>
              <a:t>p { color: </a:t>
            </a:r>
            <a:r>
              <a:rPr lang="en-US" b="1" dirty="0">
                <a:latin typeface="Courier New" pitchFamily="49" charset="0"/>
                <a:cs typeface="Courier New" pitchFamily="49" charset="0"/>
              </a:rPr>
              <a:t>red</a:t>
            </a:r>
            <a:r>
              <a:rPr lang="en-US" dirty="0">
                <a:latin typeface="Courier New" pitchFamily="49" charset="0"/>
                <a:cs typeface="Courier New" pitchFamily="49" charset="0"/>
              </a:rPr>
              <a:t>; }</a:t>
            </a:r>
          </a:p>
          <a:p>
            <a:r>
              <a:rPr lang="en-US" dirty="0">
                <a:latin typeface="Courier New" pitchFamily="49" charset="0"/>
                <a:cs typeface="Courier New" pitchFamily="49" charset="0"/>
              </a:rPr>
              <a:t>h2 { color: </a:t>
            </a:r>
            <a:r>
              <a:rPr lang="en-US" b="1" dirty="0" err="1">
                <a:latin typeface="Courier New" pitchFamily="49" charset="0"/>
                <a:cs typeface="Courier New" pitchFamily="49" charset="0"/>
              </a:rPr>
              <a:t>rgb</a:t>
            </a:r>
            <a:r>
              <a:rPr lang="en-US" b="1" dirty="0">
                <a:latin typeface="Courier New" pitchFamily="49" charset="0"/>
                <a:cs typeface="Courier New" pitchFamily="49" charset="0"/>
              </a:rPr>
              <a:t>(128, 0, 196)</a:t>
            </a:r>
            <a:r>
              <a:rPr lang="en-US" dirty="0">
                <a:latin typeface="Courier New" pitchFamily="49" charset="0"/>
                <a:cs typeface="Courier New" pitchFamily="49" charset="0"/>
              </a:rPr>
              <a:t>; }</a:t>
            </a:r>
          </a:p>
          <a:p>
            <a:r>
              <a:rPr lang="en-US" dirty="0">
                <a:latin typeface="Courier New" pitchFamily="49" charset="0"/>
                <a:cs typeface="Courier New" pitchFamily="49" charset="0"/>
              </a:rPr>
              <a:t>h4 { color: </a:t>
            </a:r>
            <a:r>
              <a:rPr lang="en-US" b="1" dirty="0">
                <a:latin typeface="Courier New" pitchFamily="49" charset="0"/>
                <a:cs typeface="Courier New" pitchFamily="49" charset="0"/>
              </a:rPr>
              <a:t>#FF8800</a:t>
            </a:r>
            <a:r>
              <a:rPr lang="en-US" dirty="0">
                <a:latin typeface="Courier New" pitchFamily="49" charset="0"/>
                <a:cs typeface="Courier New" pitchFamily="49" charset="0"/>
              </a:rPr>
              <a:t>; }								 				        </a:t>
            </a:r>
            <a:r>
              <a:rPr lang="en-US" i="1" dirty="0">
                <a:solidFill>
                  <a:schemeClr val="tx1">
                    <a:lumMod val="50000"/>
                    <a:lumOff val="50000"/>
                  </a:schemeClr>
                </a:solidFill>
                <a:latin typeface="Consolas" pitchFamily="49" charset="0"/>
                <a:cs typeface="Consolas" pitchFamily="49" charset="0"/>
              </a:rPr>
              <a:t>CSS</a:t>
            </a:r>
          </a:p>
        </p:txBody>
      </p:sp>
      <p:sp>
        <p:nvSpPr>
          <p:cNvPr id="7" name="TextBox 6"/>
          <p:cNvSpPr txBox="1"/>
          <p:nvPr/>
        </p:nvSpPr>
        <p:spPr>
          <a:xfrm>
            <a:off x="587188" y="2895600"/>
            <a:ext cx="8153400" cy="2246769"/>
          </a:xfrm>
          <a:prstGeom prst="rect">
            <a:avLst/>
          </a:prstGeom>
          <a:solidFill>
            <a:schemeClr val="bg1"/>
          </a:solidFill>
          <a:ln w="19050">
            <a:solidFill>
              <a:schemeClr val="tx1"/>
            </a:solidFill>
          </a:ln>
        </p:spPr>
        <p:txBody>
          <a:bodyPr wrap="square" rtlCol="0">
            <a:spAutoFit/>
          </a:bodyPr>
          <a:lstStyle/>
          <a:p>
            <a:r>
              <a:rPr lang="en-US" sz="2000" dirty="0">
                <a:solidFill>
                  <a:srgbClr val="FF0000"/>
                </a:solidFill>
                <a:latin typeface="Times New Roman" pitchFamily="18" charset="0"/>
                <a:cs typeface="Times New Roman" pitchFamily="18" charset="0"/>
              </a:rPr>
              <a:t>This paragraph uses the first style above   </a:t>
            </a:r>
          </a:p>
          <a:p>
            <a:r>
              <a:rPr lang="en-US" sz="2000" dirty="0">
                <a:solidFill>
                  <a:srgbClr val="FF0000"/>
                </a:solidFill>
                <a:latin typeface="Times New Roman" pitchFamily="18" charset="0"/>
                <a:cs typeface="Times New Roman" pitchFamily="18" charset="0"/>
              </a:rPr>
              <a:t>      </a:t>
            </a:r>
          </a:p>
          <a:p>
            <a:r>
              <a:rPr lang="en-US" sz="2800" b="1" dirty="0">
                <a:solidFill>
                  <a:srgbClr val="9900CC"/>
                </a:solidFill>
                <a:latin typeface="Times New Roman" pitchFamily="18" charset="0"/>
                <a:cs typeface="Times New Roman" pitchFamily="18" charset="0"/>
              </a:rPr>
              <a:t>This h2 uses the second style above.</a:t>
            </a:r>
          </a:p>
          <a:p>
            <a:endParaRPr lang="en-US" sz="2800" b="1" dirty="0">
              <a:solidFill>
                <a:srgbClr val="9900CC"/>
              </a:solidFill>
              <a:latin typeface="Times New Roman" pitchFamily="18" charset="0"/>
              <a:cs typeface="Times New Roman" pitchFamily="18" charset="0"/>
            </a:endParaRPr>
          </a:p>
          <a:p>
            <a:r>
              <a:rPr lang="en-US" sz="2400" b="1" dirty="0">
                <a:solidFill>
                  <a:srgbClr val="FF9933"/>
                </a:solidFill>
                <a:latin typeface="Times New Roman" pitchFamily="18" charset="0"/>
                <a:cs typeface="Times New Roman" pitchFamily="18" charset="0"/>
              </a:rPr>
              <a:t>This h4 uses the third style above.</a:t>
            </a:r>
            <a:endParaRPr lang="en-US" sz="2400" dirty="0">
              <a:solidFill>
                <a:srgbClr val="FF9933"/>
              </a:solidFill>
              <a:latin typeface="Times New Roman" pitchFamily="18" charset="0"/>
              <a:cs typeface="Times New Roman" pitchFamily="18" charset="0"/>
            </a:endParaRPr>
          </a:p>
          <a:p>
            <a:r>
              <a:rPr lang="en-US" sz="2000" dirty="0">
                <a:solidFill>
                  <a:srgbClr val="FF0000"/>
                </a:solidFill>
                <a:latin typeface="Times New Roman" pitchFamily="18" charset="0"/>
                <a:cs typeface="Times New Roman" pitchFamily="18" charset="0"/>
              </a:rPr>
              <a:t>                                               				            </a:t>
            </a:r>
            <a:r>
              <a:rPr lang="en-US" i="1" dirty="0">
                <a:solidFill>
                  <a:schemeClr val="tx1">
                    <a:lumMod val="50000"/>
                    <a:lumOff val="50000"/>
                  </a:schemeClr>
                </a:solidFill>
                <a:latin typeface="Consolas" pitchFamily="49" charset="0"/>
                <a:cs typeface="Consolas" pitchFamily="49" charset="0"/>
              </a:rPr>
              <a:t>output</a:t>
            </a:r>
          </a:p>
        </p:txBody>
      </p:sp>
    </p:spTree>
    <p:extLst>
      <p:ext uri="{BB962C8B-B14F-4D97-AF65-F5344CB8AC3E}">
        <p14:creationId xmlns:p14="http://schemas.microsoft.com/office/powerpoint/2010/main" val="18287002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2DC727A-F6E8-41E1-9F37-60BE320DB36D}"/>
              </a:ext>
            </a:extLst>
          </p:cNvPr>
          <p:cNvSpPr>
            <a:spLocks noGrp="1"/>
          </p:cNvSpPr>
          <p:nvPr>
            <p:ph type="ctrTitle"/>
          </p:nvPr>
        </p:nvSpPr>
        <p:spPr>
          <a:xfrm>
            <a:off x="457200" y="1028701"/>
            <a:ext cx="7772400" cy="4728541"/>
          </a:xfrm>
        </p:spPr>
        <p:txBody>
          <a:bodyPr/>
          <a:lstStyle/>
          <a:p>
            <a:pPr algn="ctr"/>
            <a:r>
              <a:rPr lang="en-US" dirty="0">
                <a:solidFill>
                  <a:schemeClr val="tx2"/>
                </a:solidFill>
              </a:rPr>
              <a:t>Lecture </a:t>
            </a:r>
            <a:r>
              <a:rPr lang="en-US" dirty="0" smtClean="0">
                <a:solidFill>
                  <a:schemeClr val="tx2"/>
                </a:solidFill>
              </a:rPr>
              <a:t>2</a:t>
            </a:r>
            <a:r>
              <a:rPr lang="en-US" dirty="0">
                <a:solidFill>
                  <a:schemeClr val="tx2"/>
                </a:solidFill>
              </a:rPr>
              <a:t/>
            </a:r>
            <a:br>
              <a:rPr lang="en-US" dirty="0">
                <a:solidFill>
                  <a:schemeClr val="tx2"/>
                </a:solidFill>
              </a:rPr>
            </a:br>
            <a:r>
              <a:rPr lang="en-US" sz="2250" dirty="0">
                <a:latin typeface="+mn-lt"/>
              </a:rPr>
              <a:t>CSS </a:t>
            </a:r>
            <a:r>
              <a:rPr lang="en-US" sz="2250" dirty="0" smtClean="0">
                <a:latin typeface="+mn-lt"/>
              </a:rPr>
              <a:t>properties (1)</a:t>
            </a:r>
            <a:r>
              <a:rPr lang="en-US" sz="2250" dirty="0">
                <a:latin typeface="+mn-lt"/>
              </a:rPr>
              <a:t/>
            </a:r>
            <a:br>
              <a:rPr lang="en-US" sz="2250" dirty="0">
                <a:latin typeface="+mn-lt"/>
              </a:rPr>
            </a:br>
            <a:endParaRPr lang="en-US" sz="2250" dirty="0">
              <a:latin typeface="+mn-lt"/>
            </a:endParaRPr>
          </a:p>
        </p:txBody>
      </p:sp>
    </p:spTree>
    <p:extLst>
      <p:ext uri="{BB962C8B-B14F-4D97-AF65-F5344CB8AC3E}">
        <p14:creationId xmlns:p14="http://schemas.microsoft.com/office/powerpoint/2010/main" val="5792457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CSS properties for fonts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817776326"/>
              </p:ext>
            </p:extLst>
          </p:nvPr>
        </p:nvGraphicFramePr>
        <p:xfrm>
          <a:off x="609600" y="1752600"/>
          <a:ext cx="8153400" cy="2072640"/>
        </p:xfrm>
        <a:graphic>
          <a:graphicData uri="http://schemas.openxmlformats.org/drawingml/2006/table">
            <a:tbl>
              <a:tblPr>
                <a:tableStyleId>{284E427A-3D55-4303-BF80-6455036E1DE7}</a:tableStyleId>
              </a:tblPr>
              <a:tblGrid>
                <a:gridCol w="4076700">
                  <a:extLst>
                    <a:ext uri="{9D8B030D-6E8A-4147-A177-3AD203B41FA5}">
                      <a16:colId xmlns:a16="http://schemas.microsoft.com/office/drawing/2014/main" xmlns="" val="20000"/>
                    </a:ext>
                  </a:extLst>
                </a:gridCol>
                <a:gridCol w="4076700">
                  <a:extLst>
                    <a:ext uri="{9D8B030D-6E8A-4147-A177-3AD203B41FA5}">
                      <a16:colId xmlns:a16="http://schemas.microsoft.com/office/drawing/2014/main" xmlns="" val="20001"/>
                    </a:ext>
                  </a:extLst>
                </a:gridCol>
              </a:tblGrid>
              <a:tr h="0">
                <a:tc>
                  <a:txBody>
                    <a:bodyPr/>
                    <a:lstStyle/>
                    <a:p>
                      <a:pPr algn="l" rtl="0"/>
                      <a:r>
                        <a:rPr lang="en-US" sz="2600" b="1" dirty="0"/>
                        <a:t>property </a:t>
                      </a:r>
                    </a:p>
                  </a:txBody>
                  <a:tcPr anchor="ctr"/>
                </a:tc>
                <a:tc>
                  <a:txBody>
                    <a:bodyPr/>
                    <a:lstStyle/>
                    <a:p>
                      <a:pPr algn="l" rtl="0"/>
                      <a:r>
                        <a:rPr lang="en-US" sz="2600" b="1" dirty="0"/>
                        <a:t>description </a:t>
                      </a:r>
                    </a:p>
                  </a:txBody>
                  <a:tcPr anchor="ctr"/>
                </a:tc>
                <a:extLst>
                  <a:ext uri="{0D108BD9-81ED-4DB2-BD59-A6C34878D82A}">
                    <a16:rowId xmlns:a16="http://schemas.microsoft.com/office/drawing/2014/main" xmlns="" val="10000"/>
                  </a:ext>
                </a:extLst>
              </a:tr>
              <a:tr h="0">
                <a:tc>
                  <a:txBody>
                    <a:bodyPr/>
                    <a:lstStyle/>
                    <a:p>
                      <a:pPr algn="l" rtl="0"/>
                      <a:r>
                        <a:rPr lang="en-US" sz="2000" dirty="0"/>
                        <a:t>font-family </a:t>
                      </a:r>
                    </a:p>
                  </a:txBody>
                  <a:tcPr anchor="ctr"/>
                </a:tc>
                <a:tc>
                  <a:txBody>
                    <a:bodyPr/>
                    <a:lstStyle/>
                    <a:p>
                      <a:pPr algn="l" rtl="0"/>
                      <a:r>
                        <a:rPr lang="en-US" sz="2000" dirty="0"/>
                        <a:t>which font will be used </a:t>
                      </a:r>
                    </a:p>
                  </a:txBody>
                  <a:tcPr anchor="ctr"/>
                </a:tc>
                <a:extLst>
                  <a:ext uri="{0D108BD9-81ED-4DB2-BD59-A6C34878D82A}">
                    <a16:rowId xmlns:a16="http://schemas.microsoft.com/office/drawing/2014/main" xmlns="" val="10001"/>
                  </a:ext>
                </a:extLst>
              </a:tr>
              <a:tr h="0">
                <a:tc>
                  <a:txBody>
                    <a:bodyPr/>
                    <a:lstStyle/>
                    <a:p>
                      <a:pPr algn="l" rtl="0"/>
                      <a:r>
                        <a:rPr lang="en-US" sz="2000" dirty="0"/>
                        <a:t>font-size </a:t>
                      </a:r>
                    </a:p>
                  </a:txBody>
                  <a:tcPr anchor="ctr"/>
                </a:tc>
                <a:tc>
                  <a:txBody>
                    <a:bodyPr/>
                    <a:lstStyle/>
                    <a:p>
                      <a:pPr algn="l" rtl="0"/>
                      <a:r>
                        <a:rPr lang="en-US" sz="2000"/>
                        <a:t>how large the letters will be drawn </a:t>
                      </a:r>
                    </a:p>
                  </a:txBody>
                  <a:tcPr anchor="ctr"/>
                </a:tc>
                <a:extLst>
                  <a:ext uri="{0D108BD9-81ED-4DB2-BD59-A6C34878D82A}">
                    <a16:rowId xmlns:a16="http://schemas.microsoft.com/office/drawing/2014/main" xmlns="" val="10002"/>
                  </a:ext>
                </a:extLst>
              </a:tr>
              <a:tr h="0">
                <a:tc>
                  <a:txBody>
                    <a:bodyPr/>
                    <a:lstStyle/>
                    <a:p>
                      <a:pPr algn="l" rtl="0"/>
                      <a:r>
                        <a:rPr lang="en-US" sz="2000" dirty="0"/>
                        <a:t>font-style </a:t>
                      </a:r>
                    </a:p>
                  </a:txBody>
                  <a:tcPr anchor="ctr"/>
                </a:tc>
                <a:tc>
                  <a:txBody>
                    <a:bodyPr/>
                    <a:lstStyle/>
                    <a:p>
                      <a:pPr algn="l" rtl="0"/>
                      <a:r>
                        <a:rPr lang="en-US" sz="2000" dirty="0"/>
                        <a:t>used to enable/disable italic style </a:t>
                      </a:r>
                    </a:p>
                  </a:txBody>
                  <a:tcPr anchor="ctr"/>
                </a:tc>
                <a:extLst>
                  <a:ext uri="{0D108BD9-81ED-4DB2-BD59-A6C34878D82A}">
                    <a16:rowId xmlns:a16="http://schemas.microsoft.com/office/drawing/2014/main" xmlns="" val="10003"/>
                  </a:ext>
                </a:extLst>
              </a:tr>
              <a:tr h="0">
                <a:tc>
                  <a:txBody>
                    <a:bodyPr/>
                    <a:lstStyle/>
                    <a:p>
                      <a:pPr algn="l" rtl="0"/>
                      <a:r>
                        <a:rPr lang="en-US" sz="2000" dirty="0"/>
                        <a:t>font-weight </a:t>
                      </a:r>
                    </a:p>
                  </a:txBody>
                  <a:tcPr anchor="ctr"/>
                </a:tc>
                <a:tc>
                  <a:txBody>
                    <a:bodyPr/>
                    <a:lstStyle/>
                    <a:p>
                      <a:pPr algn="l" rtl="0"/>
                      <a:r>
                        <a:rPr lang="en-US" sz="2000" dirty="0"/>
                        <a:t>used to enable/disable bold style </a:t>
                      </a:r>
                    </a:p>
                  </a:txBody>
                  <a:tcPr anchor="ctr"/>
                </a:tc>
                <a:extLst>
                  <a:ext uri="{0D108BD9-81ED-4DB2-BD59-A6C34878D82A}">
                    <a16:rowId xmlns:a16="http://schemas.microsoft.com/office/drawing/2014/main" xmlns="" val="10004"/>
                  </a:ext>
                </a:extLst>
              </a:tr>
            </a:tbl>
          </a:graphicData>
        </a:graphic>
      </p:graphicFrame>
      <p:sp>
        <p:nvSpPr>
          <p:cNvPr id="5" name="Slide Number Placeholder 4"/>
          <p:cNvSpPr>
            <a:spLocks noGrp="1"/>
          </p:cNvSpPr>
          <p:nvPr>
            <p:ph type="sldNum" sz="quarter" idx="12"/>
          </p:nvPr>
        </p:nvSpPr>
        <p:spPr/>
        <p:txBody>
          <a:bodyPr>
            <a:normAutofit fontScale="92500" lnSpcReduction="20000"/>
          </a:bodyPr>
          <a:lstStyle/>
          <a:p>
            <a:fld id="{F56B81A7-7EBE-4055-A988-4EA163496A0A}" type="slidenum">
              <a:rPr lang="en-US" smtClean="0"/>
              <a:t>12</a:t>
            </a:fld>
            <a:endParaRPr lang="en-US"/>
          </a:p>
        </p:txBody>
      </p:sp>
      <p:sp>
        <p:nvSpPr>
          <p:cNvPr id="7" name="Rectangle 6"/>
          <p:cNvSpPr/>
          <p:nvPr/>
        </p:nvSpPr>
        <p:spPr>
          <a:xfrm>
            <a:off x="609600" y="4431268"/>
            <a:ext cx="8298810" cy="369332"/>
          </a:xfrm>
          <a:prstGeom prst="rect">
            <a:avLst/>
          </a:prstGeom>
        </p:spPr>
        <p:txBody>
          <a:bodyPr wrap="none">
            <a:spAutoFit/>
          </a:bodyPr>
          <a:lstStyle/>
          <a:p>
            <a:r>
              <a:rPr lang="en-US" dirty="0">
                <a:hlinkClick r:id="rId2"/>
              </a:rPr>
              <a:t>Complete list of font properties</a:t>
            </a:r>
            <a:r>
              <a:rPr lang="en-US" dirty="0"/>
              <a:t> (https://www.w3schools.com/css/css_font.asp)</a:t>
            </a:r>
          </a:p>
        </p:txBody>
      </p:sp>
    </p:spTree>
    <p:extLst>
      <p:ext uri="{BB962C8B-B14F-4D97-AF65-F5344CB8AC3E}">
        <p14:creationId xmlns:p14="http://schemas.microsoft.com/office/powerpoint/2010/main" val="23371476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font-family</a:t>
            </a:r>
          </a:p>
        </p:txBody>
      </p:sp>
      <p:sp>
        <p:nvSpPr>
          <p:cNvPr id="8" name="Content Placeholder 7"/>
          <p:cNvSpPr>
            <a:spLocks noGrp="1"/>
          </p:cNvSpPr>
          <p:nvPr>
            <p:ph idx="1"/>
          </p:nvPr>
        </p:nvSpPr>
        <p:spPr>
          <a:xfrm>
            <a:off x="640976" y="5029200"/>
            <a:ext cx="8153400" cy="1524000"/>
          </a:xfrm>
        </p:spPr>
        <p:txBody>
          <a:bodyPr/>
          <a:lstStyle/>
          <a:p>
            <a:r>
              <a:rPr lang="en-US" sz="2400" dirty="0"/>
              <a:t>Enclose multi-word font names in quotes</a:t>
            </a:r>
          </a:p>
        </p:txBody>
      </p:sp>
      <p:sp>
        <p:nvSpPr>
          <p:cNvPr id="5" name="Slide Number Placeholder 4"/>
          <p:cNvSpPr>
            <a:spLocks noGrp="1"/>
          </p:cNvSpPr>
          <p:nvPr>
            <p:ph type="sldNum" sz="quarter" idx="12"/>
          </p:nvPr>
        </p:nvSpPr>
        <p:spPr/>
        <p:txBody>
          <a:bodyPr>
            <a:normAutofit fontScale="92500" lnSpcReduction="20000"/>
          </a:bodyPr>
          <a:lstStyle/>
          <a:p>
            <a:fld id="{CC76F15A-3445-4ED0-A4DF-DE4BBF06AE1A}" type="slidenum">
              <a:rPr lang="en-US" smtClean="0"/>
              <a:t>13</a:t>
            </a:fld>
            <a:endParaRPr lang="en-US"/>
          </a:p>
        </p:txBody>
      </p:sp>
      <p:sp>
        <p:nvSpPr>
          <p:cNvPr id="9" name="TextBox 8"/>
          <p:cNvSpPr txBox="1"/>
          <p:nvPr/>
        </p:nvSpPr>
        <p:spPr>
          <a:xfrm>
            <a:off x="609600" y="1600200"/>
            <a:ext cx="8153400" cy="1754326"/>
          </a:xfrm>
          <a:prstGeom prst="rect">
            <a:avLst/>
          </a:prstGeom>
          <a:solidFill>
            <a:schemeClr val="tx2">
              <a:lumMod val="20000"/>
              <a:lumOff val="80000"/>
            </a:schemeClr>
          </a:solidFill>
          <a:ln w="19050">
            <a:solidFill>
              <a:schemeClr val="tx1"/>
            </a:solidFill>
          </a:ln>
        </p:spPr>
        <p:txBody>
          <a:bodyPr wrap="square" rtlCol="0">
            <a:spAutoFit/>
          </a:bodyPr>
          <a:lstStyle/>
          <a:p>
            <a:r>
              <a:rPr lang="en-US" dirty="0">
                <a:latin typeface="Courier New" pitchFamily="49" charset="0"/>
                <a:cs typeface="Courier New" pitchFamily="49" charset="0"/>
              </a:rPr>
              <a:t>p {</a:t>
            </a:r>
          </a:p>
          <a:p>
            <a:r>
              <a:rPr lang="en-US" dirty="0">
                <a:latin typeface="Courier New" pitchFamily="49" charset="0"/>
                <a:cs typeface="Courier New" pitchFamily="49" charset="0"/>
              </a:rPr>
              <a:t>font-family: Georgia;</a:t>
            </a:r>
          </a:p>
          <a:p>
            <a:r>
              <a:rPr lang="en-US" dirty="0">
                <a:latin typeface="Courier New" pitchFamily="49" charset="0"/>
                <a:cs typeface="Courier New" pitchFamily="49" charset="0"/>
              </a:rPr>
              <a:t>}</a:t>
            </a:r>
          </a:p>
          <a:p>
            <a:r>
              <a:rPr lang="en-US" dirty="0">
                <a:latin typeface="Courier New" pitchFamily="49" charset="0"/>
                <a:cs typeface="Courier New" pitchFamily="49" charset="0"/>
              </a:rPr>
              <a:t>h2 {</a:t>
            </a:r>
          </a:p>
          <a:p>
            <a:r>
              <a:rPr lang="en-US" dirty="0">
                <a:latin typeface="Courier New" pitchFamily="49" charset="0"/>
                <a:cs typeface="Courier New" pitchFamily="49" charset="0"/>
              </a:rPr>
              <a:t>font-family: "Courier New";</a:t>
            </a:r>
          </a:p>
          <a:p>
            <a:r>
              <a:rPr lang="en-US" dirty="0">
                <a:latin typeface="Courier New" pitchFamily="49" charset="0"/>
                <a:cs typeface="Courier New" pitchFamily="49" charset="0"/>
              </a:rPr>
              <a:t>}							        </a:t>
            </a:r>
            <a:r>
              <a:rPr lang="en-US" i="1" dirty="0">
                <a:solidFill>
                  <a:schemeClr val="tx1">
                    <a:lumMod val="50000"/>
                    <a:lumOff val="50000"/>
                  </a:schemeClr>
                </a:solidFill>
                <a:latin typeface="Consolas" pitchFamily="49" charset="0"/>
                <a:cs typeface="Consolas" pitchFamily="49" charset="0"/>
              </a:rPr>
              <a:t>CSS</a:t>
            </a:r>
          </a:p>
        </p:txBody>
      </p:sp>
      <p:sp>
        <p:nvSpPr>
          <p:cNvPr id="7" name="TextBox 6"/>
          <p:cNvSpPr txBox="1"/>
          <p:nvPr/>
        </p:nvSpPr>
        <p:spPr>
          <a:xfrm>
            <a:off x="587188" y="3505200"/>
            <a:ext cx="8153400" cy="1354217"/>
          </a:xfrm>
          <a:prstGeom prst="rect">
            <a:avLst/>
          </a:prstGeom>
          <a:solidFill>
            <a:schemeClr val="bg1"/>
          </a:solidFill>
          <a:ln w="19050">
            <a:solidFill>
              <a:schemeClr val="tx1"/>
            </a:solidFill>
          </a:ln>
        </p:spPr>
        <p:txBody>
          <a:bodyPr wrap="square" rtlCol="0">
            <a:spAutoFit/>
          </a:bodyPr>
          <a:lstStyle/>
          <a:p>
            <a:r>
              <a:rPr lang="en-US" sz="2000" dirty="0">
                <a:latin typeface="Georgia" pitchFamily="18" charset="0"/>
              </a:rPr>
              <a:t>This paragraph uses the first style above.</a:t>
            </a:r>
          </a:p>
          <a:p>
            <a:endParaRPr lang="en-US" sz="2000" dirty="0">
              <a:latin typeface="Georgia" pitchFamily="18" charset="0"/>
            </a:endParaRPr>
          </a:p>
          <a:p>
            <a:r>
              <a:rPr lang="en-US" sz="2400" b="1" dirty="0">
                <a:latin typeface="Courier New" pitchFamily="49" charset="0"/>
                <a:cs typeface="Courier New" pitchFamily="49" charset="0"/>
              </a:rPr>
              <a:t>This h2 uses the second style above.</a:t>
            </a:r>
            <a:endParaRPr lang="en-US" sz="2000" b="1" i="1" dirty="0">
              <a:solidFill>
                <a:schemeClr val="tx1">
                  <a:lumMod val="50000"/>
                  <a:lumOff val="50000"/>
                </a:schemeClr>
              </a:solidFill>
              <a:latin typeface="Courier New" pitchFamily="49" charset="0"/>
              <a:cs typeface="Courier New" pitchFamily="49" charset="0"/>
            </a:endParaRPr>
          </a:p>
          <a:p>
            <a:r>
              <a:rPr lang="en-US" i="1" dirty="0">
                <a:solidFill>
                  <a:schemeClr val="tx1">
                    <a:lumMod val="50000"/>
                    <a:lumOff val="50000"/>
                  </a:schemeClr>
                </a:solidFill>
                <a:latin typeface="Consolas" pitchFamily="49" charset="0"/>
                <a:cs typeface="Consolas" pitchFamily="49" charset="0"/>
              </a:rPr>
              <a:t>							      output</a:t>
            </a:r>
          </a:p>
        </p:txBody>
      </p:sp>
    </p:spTree>
    <p:extLst>
      <p:ext uri="{BB962C8B-B14F-4D97-AF65-F5344CB8AC3E}">
        <p14:creationId xmlns:p14="http://schemas.microsoft.com/office/powerpoint/2010/main" val="31026124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font-size</a:t>
            </a:r>
          </a:p>
        </p:txBody>
      </p:sp>
      <p:sp>
        <p:nvSpPr>
          <p:cNvPr id="8" name="Content Placeholder 7"/>
          <p:cNvSpPr>
            <a:spLocks noGrp="1"/>
          </p:cNvSpPr>
          <p:nvPr>
            <p:ph idx="1"/>
          </p:nvPr>
        </p:nvSpPr>
        <p:spPr>
          <a:xfrm>
            <a:off x="609600" y="3581400"/>
            <a:ext cx="8153400" cy="1524000"/>
          </a:xfrm>
        </p:spPr>
        <p:txBody>
          <a:bodyPr>
            <a:normAutofit fontScale="62500" lnSpcReduction="20000"/>
          </a:bodyPr>
          <a:lstStyle/>
          <a:p>
            <a:r>
              <a:rPr lang="en-US" sz="2400" dirty="0">
                <a:solidFill>
                  <a:srgbClr val="00009A"/>
                </a:solidFill>
                <a:latin typeface="Garamond"/>
              </a:rPr>
              <a:t>units: pixels (</a:t>
            </a:r>
            <a:r>
              <a:rPr lang="en-US" sz="2400" dirty="0" err="1">
                <a:solidFill>
                  <a:srgbClr val="00009A"/>
                </a:solidFill>
                <a:latin typeface="CourierNew"/>
              </a:rPr>
              <a:t>px</a:t>
            </a:r>
            <a:r>
              <a:rPr lang="en-US" sz="2400" dirty="0">
                <a:solidFill>
                  <a:srgbClr val="00009A"/>
                </a:solidFill>
                <a:latin typeface="Garamond"/>
              </a:rPr>
              <a:t>) vs. point (</a:t>
            </a:r>
            <a:r>
              <a:rPr lang="en-US" sz="2400" dirty="0" err="1">
                <a:solidFill>
                  <a:srgbClr val="00009A"/>
                </a:solidFill>
                <a:latin typeface="CourierNew"/>
              </a:rPr>
              <a:t>pt</a:t>
            </a:r>
            <a:r>
              <a:rPr lang="en-US" sz="2400" dirty="0">
                <a:solidFill>
                  <a:srgbClr val="00009A"/>
                </a:solidFill>
                <a:latin typeface="Garamond"/>
              </a:rPr>
              <a:t>) vs. m-size (</a:t>
            </a:r>
            <a:r>
              <a:rPr lang="en-US" sz="2400" dirty="0" err="1">
                <a:solidFill>
                  <a:srgbClr val="00009A"/>
                </a:solidFill>
                <a:latin typeface="CourierNew"/>
              </a:rPr>
              <a:t>em</a:t>
            </a:r>
            <a:r>
              <a:rPr lang="en-US" sz="2400" dirty="0">
                <a:solidFill>
                  <a:srgbClr val="00009A"/>
                </a:solidFill>
                <a:latin typeface="Garamond"/>
              </a:rPr>
              <a:t>)</a:t>
            </a:r>
          </a:p>
          <a:p>
            <a:pPr marL="0" indent="0">
              <a:buNone/>
            </a:pPr>
            <a:r>
              <a:rPr lang="en-US" sz="2000" dirty="0">
                <a:solidFill>
                  <a:srgbClr val="000000"/>
                </a:solidFill>
                <a:latin typeface="CourierNew"/>
              </a:rPr>
              <a:t>16px</a:t>
            </a:r>
            <a:r>
              <a:rPr lang="en-US" sz="2400" dirty="0">
                <a:solidFill>
                  <a:srgbClr val="000000"/>
                </a:solidFill>
                <a:latin typeface="Garamond"/>
              </a:rPr>
              <a:t>, </a:t>
            </a:r>
            <a:r>
              <a:rPr lang="en-US" sz="2800" dirty="0">
                <a:solidFill>
                  <a:srgbClr val="000000"/>
                </a:solidFill>
                <a:latin typeface="CourierNew"/>
              </a:rPr>
              <a:t>16pt</a:t>
            </a:r>
            <a:r>
              <a:rPr lang="en-US" sz="2400" dirty="0">
                <a:solidFill>
                  <a:srgbClr val="000000"/>
                </a:solidFill>
                <a:latin typeface="Garamond"/>
              </a:rPr>
              <a:t>, </a:t>
            </a:r>
            <a:r>
              <a:rPr lang="en-US" sz="2800" dirty="0">
                <a:solidFill>
                  <a:srgbClr val="000000"/>
                </a:solidFill>
                <a:latin typeface="CourierNew"/>
              </a:rPr>
              <a:t>1.16em</a:t>
            </a:r>
          </a:p>
          <a:p>
            <a:r>
              <a:rPr lang="en-US" sz="2400" dirty="0">
                <a:solidFill>
                  <a:srgbClr val="000000"/>
                </a:solidFill>
                <a:latin typeface="Garamond"/>
              </a:rPr>
              <a:t>vague font sizes: </a:t>
            </a:r>
            <a:r>
              <a:rPr lang="en-US" sz="800" dirty="0">
                <a:solidFill>
                  <a:srgbClr val="000000"/>
                </a:solidFill>
                <a:latin typeface="CourierNew"/>
              </a:rPr>
              <a:t>xx-small</a:t>
            </a:r>
            <a:r>
              <a:rPr lang="en-US" sz="2400" dirty="0">
                <a:solidFill>
                  <a:srgbClr val="000000"/>
                </a:solidFill>
                <a:latin typeface="Garamond"/>
              </a:rPr>
              <a:t>, </a:t>
            </a:r>
            <a:r>
              <a:rPr lang="en-US" sz="800" dirty="0">
                <a:solidFill>
                  <a:srgbClr val="000000"/>
                </a:solidFill>
                <a:latin typeface="CourierNew"/>
              </a:rPr>
              <a:t>x-small</a:t>
            </a:r>
            <a:r>
              <a:rPr lang="en-US" sz="2400" dirty="0">
                <a:solidFill>
                  <a:srgbClr val="000000"/>
                </a:solidFill>
                <a:latin typeface="Garamond"/>
              </a:rPr>
              <a:t>, </a:t>
            </a:r>
            <a:r>
              <a:rPr lang="en-US" sz="800" dirty="0">
                <a:solidFill>
                  <a:srgbClr val="000000"/>
                </a:solidFill>
                <a:latin typeface="CourierNew"/>
              </a:rPr>
              <a:t>small</a:t>
            </a:r>
            <a:r>
              <a:rPr lang="en-US" sz="2400" dirty="0">
                <a:solidFill>
                  <a:srgbClr val="000000"/>
                </a:solidFill>
                <a:latin typeface="Garamond"/>
              </a:rPr>
              <a:t>, </a:t>
            </a:r>
            <a:r>
              <a:rPr lang="en-US" sz="1200" dirty="0">
                <a:solidFill>
                  <a:srgbClr val="000000"/>
                </a:solidFill>
                <a:latin typeface="CourierNew"/>
              </a:rPr>
              <a:t>medium</a:t>
            </a:r>
            <a:r>
              <a:rPr lang="en-US" sz="2400" dirty="0">
                <a:solidFill>
                  <a:srgbClr val="000000"/>
                </a:solidFill>
                <a:latin typeface="Garamond"/>
              </a:rPr>
              <a:t>, </a:t>
            </a:r>
            <a:r>
              <a:rPr lang="en-US" sz="1400" dirty="0">
                <a:solidFill>
                  <a:srgbClr val="000000"/>
                </a:solidFill>
                <a:latin typeface="CourierNew"/>
              </a:rPr>
              <a:t>large</a:t>
            </a:r>
            <a:r>
              <a:rPr lang="en-US" sz="2400" dirty="0">
                <a:solidFill>
                  <a:srgbClr val="000000"/>
                </a:solidFill>
                <a:latin typeface="Garamond"/>
              </a:rPr>
              <a:t>, </a:t>
            </a:r>
            <a:r>
              <a:rPr lang="en-US" sz="2400" dirty="0">
                <a:solidFill>
                  <a:srgbClr val="000000"/>
                </a:solidFill>
                <a:latin typeface="CourierNew"/>
              </a:rPr>
              <a:t>x-large</a:t>
            </a:r>
            <a:r>
              <a:rPr lang="en-US" sz="2400" dirty="0">
                <a:solidFill>
                  <a:srgbClr val="000000"/>
                </a:solidFill>
                <a:latin typeface="Garamond"/>
              </a:rPr>
              <a:t>, </a:t>
            </a:r>
            <a:r>
              <a:rPr lang="en-US" sz="3200" dirty="0">
                <a:solidFill>
                  <a:srgbClr val="000000"/>
                </a:solidFill>
                <a:latin typeface="CourierNew"/>
              </a:rPr>
              <a:t>xx-large</a:t>
            </a:r>
            <a:r>
              <a:rPr lang="en-US" sz="2400" dirty="0">
                <a:solidFill>
                  <a:srgbClr val="000000"/>
                </a:solidFill>
                <a:latin typeface="Garamond"/>
              </a:rPr>
              <a:t>, </a:t>
            </a:r>
            <a:r>
              <a:rPr lang="en-US" sz="1800" dirty="0">
                <a:solidFill>
                  <a:srgbClr val="000000"/>
                </a:solidFill>
                <a:latin typeface="CourierNew"/>
              </a:rPr>
              <a:t>smaller</a:t>
            </a:r>
            <a:r>
              <a:rPr lang="en-US" sz="2400" dirty="0">
                <a:solidFill>
                  <a:srgbClr val="000000"/>
                </a:solidFill>
                <a:latin typeface="Garamond"/>
              </a:rPr>
              <a:t>, </a:t>
            </a:r>
            <a:r>
              <a:rPr lang="en-US" sz="3600" dirty="0">
                <a:solidFill>
                  <a:srgbClr val="000000"/>
                </a:solidFill>
                <a:latin typeface="CourierNew"/>
              </a:rPr>
              <a:t>larger</a:t>
            </a:r>
          </a:p>
          <a:p>
            <a:r>
              <a:rPr lang="fr-FR" sz="2400" dirty="0" err="1">
                <a:solidFill>
                  <a:srgbClr val="000000"/>
                </a:solidFill>
                <a:latin typeface="Garamond"/>
              </a:rPr>
              <a:t>percentage</a:t>
            </a:r>
            <a:r>
              <a:rPr lang="fr-FR" sz="2400" dirty="0">
                <a:solidFill>
                  <a:srgbClr val="000000"/>
                </a:solidFill>
                <a:latin typeface="Garamond"/>
              </a:rPr>
              <a:t> font sizes, </a:t>
            </a:r>
            <a:r>
              <a:rPr lang="fr-FR" sz="2400" dirty="0" err="1">
                <a:solidFill>
                  <a:srgbClr val="000000"/>
                </a:solidFill>
                <a:latin typeface="Garamond"/>
              </a:rPr>
              <a:t>e.g</a:t>
            </a:r>
            <a:r>
              <a:rPr lang="fr-FR" sz="2400" dirty="0">
                <a:solidFill>
                  <a:srgbClr val="000000"/>
                </a:solidFill>
                <a:latin typeface="Garamond"/>
              </a:rPr>
              <a:t>.: </a:t>
            </a:r>
            <a:r>
              <a:rPr lang="fr-FR" sz="2000" dirty="0">
                <a:solidFill>
                  <a:srgbClr val="000000"/>
                </a:solidFill>
                <a:latin typeface="CourierNew"/>
              </a:rPr>
              <a:t>90%</a:t>
            </a:r>
            <a:r>
              <a:rPr lang="fr-FR" sz="2400" dirty="0">
                <a:solidFill>
                  <a:srgbClr val="000000"/>
                </a:solidFill>
                <a:latin typeface="Garamond"/>
              </a:rPr>
              <a:t>, </a:t>
            </a:r>
            <a:r>
              <a:rPr lang="fr-FR" sz="3200" dirty="0">
                <a:solidFill>
                  <a:srgbClr val="000000"/>
                </a:solidFill>
                <a:latin typeface="CourierNew"/>
              </a:rPr>
              <a:t>120%</a:t>
            </a:r>
          </a:p>
        </p:txBody>
      </p:sp>
      <p:sp>
        <p:nvSpPr>
          <p:cNvPr id="5" name="Slide Number Placeholder 4"/>
          <p:cNvSpPr>
            <a:spLocks noGrp="1"/>
          </p:cNvSpPr>
          <p:nvPr>
            <p:ph type="sldNum" sz="quarter" idx="12"/>
          </p:nvPr>
        </p:nvSpPr>
        <p:spPr/>
        <p:txBody>
          <a:bodyPr>
            <a:normAutofit fontScale="92500" lnSpcReduction="20000"/>
          </a:bodyPr>
          <a:lstStyle/>
          <a:p>
            <a:fld id="{CC76F15A-3445-4ED0-A4DF-DE4BBF06AE1A}" type="slidenum">
              <a:rPr lang="en-US" smtClean="0"/>
              <a:t>14</a:t>
            </a:fld>
            <a:endParaRPr lang="en-US"/>
          </a:p>
        </p:txBody>
      </p:sp>
      <p:sp>
        <p:nvSpPr>
          <p:cNvPr id="9" name="TextBox 8"/>
          <p:cNvSpPr txBox="1"/>
          <p:nvPr/>
        </p:nvSpPr>
        <p:spPr>
          <a:xfrm>
            <a:off x="609600" y="1600200"/>
            <a:ext cx="8153400" cy="923330"/>
          </a:xfrm>
          <a:prstGeom prst="rect">
            <a:avLst/>
          </a:prstGeom>
          <a:solidFill>
            <a:schemeClr val="tx2">
              <a:lumMod val="20000"/>
              <a:lumOff val="80000"/>
            </a:schemeClr>
          </a:solidFill>
          <a:ln w="19050">
            <a:solidFill>
              <a:schemeClr val="tx1"/>
            </a:solidFill>
          </a:ln>
        </p:spPr>
        <p:txBody>
          <a:bodyPr wrap="square" rtlCol="0">
            <a:spAutoFit/>
          </a:bodyPr>
          <a:lstStyle/>
          <a:p>
            <a:r>
              <a:rPr lang="en-US" dirty="0">
                <a:latin typeface="Courier New" pitchFamily="49" charset="0"/>
                <a:cs typeface="Courier New" pitchFamily="49" charset="0"/>
              </a:rPr>
              <a:t>p {</a:t>
            </a:r>
          </a:p>
          <a:p>
            <a:r>
              <a:rPr lang="en-US" dirty="0">
                <a:latin typeface="Courier New" pitchFamily="49" charset="0"/>
                <a:cs typeface="Courier New" pitchFamily="49" charset="0"/>
              </a:rPr>
              <a:t>	font-size: 24pt;</a:t>
            </a:r>
          </a:p>
          <a:p>
            <a:r>
              <a:rPr lang="en-US" dirty="0">
                <a:latin typeface="Courier New" pitchFamily="49" charset="0"/>
                <a:cs typeface="Courier New" pitchFamily="49" charset="0"/>
              </a:rPr>
              <a:t>}							        </a:t>
            </a:r>
            <a:r>
              <a:rPr lang="en-US" i="1" dirty="0">
                <a:solidFill>
                  <a:schemeClr val="tx1">
                    <a:lumMod val="50000"/>
                    <a:lumOff val="50000"/>
                  </a:schemeClr>
                </a:solidFill>
                <a:latin typeface="Consolas" pitchFamily="49" charset="0"/>
                <a:cs typeface="Consolas" pitchFamily="49" charset="0"/>
              </a:rPr>
              <a:t>CSS</a:t>
            </a:r>
          </a:p>
        </p:txBody>
      </p:sp>
      <p:sp>
        <p:nvSpPr>
          <p:cNvPr id="7" name="TextBox 6"/>
          <p:cNvSpPr txBox="1"/>
          <p:nvPr/>
        </p:nvSpPr>
        <p:spPr>
          <a:xfrm>
            <a:off x="587188" y="2667000"/>
            <a:ext cx="8153400" cy="738664"/>
          </a:xfrm>
          <a:prstGeom prst="rect">
            <a:avLst/>
          </a:prstGeom>
          <a:solidFill>
            <a:schemeClr val="bg1"/>
          </a:solidFill>
          <a:ln w="19050">
            <a:solidFill>
              <a:schemeClr val="tx1"/>
            </a:solidFill>
          </a:ln>
        </p:spPr>
        <p:txBody>
          <a:bodyPr wrap="square" rtlCol="0">
            <a:spAutoFit/>
          </a:bodyPr>
          <a:lstStyle/>
          <a:p>
            <a:r>
              <a:rPr lang="en-US" sz="2400" dirty="0">
                <a:latin typeface="Times New Roman" pitchFamily="18" charset="0"/>
                <a:cs typeface="Times New Roman" pitchFamily="18" charset="0"/>
              </a:rPr>
              <a:t>This paragraph uses the style above.</a:t>
            </a:r>
            <a:r>
              <a:rPr lang="en-US" i="1" dirty="0">
                <a:solidFill>
                  <a:schemeClr val="tx1">
                    <a:lumMod val="50000"/>
                    <a:lumOff val="50000"/>
                  </a:schemeClr>
                </a:solidFill>
                <a:latin typeface="Consolas" pitchFamily="49" charset="0"/>
                <a:cs typeface="Consolas" pitchFamily="49" charset="0"/>
              </a:rPr>
              <a:t>					         				             output</a:t>
            </a:r>
          </a:p>
        </p:txBody>
      </p:sp>
    </p:spTree>
    <p:extLst>
      <p:ext uri="{BB962C8B-B14F-4D97-AF65-F5344CB8AC3E}">
        <p14:creationId xmlns:p14="http://schemas.microsoft.com/office/powerpoint/2010/main" val="8131845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font-size</a:t>
            </a:r>
          </a:p>
        </p:txBody>
      </p:sp>
      <p:sp>
        <p:nvSpPr>
          <p:cNvPr id="8" name="Content Placeholder 7"/>
          <p:cNvSpPr>
            <a:spLocks noGrp="1"/>
          </p:cNvSpPr>
          <p:nvPr>
            <p:ph idx="1"/>
          </p:nvPr>
        </p:nvSpPr>
        <p:spPr>
          <a:xfrm>
            <a:off x="609600" y="3581400"/>
            <a:ext cx="8153400" cy="1524000"/>
          </a:xfrm>
        </p:spPr>
        <p:txBody>
          <a:bodyPr>
            <a:normAutofit fontScale="85000" lnSpcReduction="10000"/>
          </a:bodyPr>
          <a:lstStyle/>
          <a:p>
            <a:r>
              <a:rPr lang="en-US" sz="2400" dirty="0" err="1">
                <a:solidFill>
                  <a:srgbClr val="000000"/>
                </a:solidFill>
                <a:latin typeface="CourierNew"/>
              </a:rPr>
              <a:t>pt</a:t>
            </a:r>
            <a:r>
              <a:rPr lang="en-US" sz="2400" dirty="0">
                <a:solidFill>
                  <a:srgbClr val="000000"/>
                </a:solidFill>
                <a:latin typeface="CourierNew"/>
              </a:rPr>
              <a:t> </a:t>
            </a:r>
            <a:r>
              <a:rPr lang="en-US" sz="2400" dirty="0">
                <a:solidFill>
                  <a:srgbClr val="000000"/>
                </a:solidFill>
                <a:latin typeface="Garamond"/>
              </a:rPr>
              <a:t>specifies number of point, where a point is 1/72 of an inch onscreen</a:t>
            </a:r>
          </a:p>
          <a:p>
            <a:r>
              <a:rPr lang="en-US" sz="2400" dirty="0" err="1">
                <a:solidFill>
                  <a:srgbClr val="000000"/>
                </a:solidFill>
                <a:latin typeface="CourierNew"/>
              </a:rPr>
              <a:t>px</a:t>
            </a:r>
            <a:r>
              <a:rPr lang="en-US" sz="2400" dirty="0">
                <a:solidFill>
                  <a:srgbClr val="000000"/>
                </a:solidFill>
                <a:latin typeface="CourierNew"/>
              </a:rPr>
              <a:t> </a:t>
            </a:r>
            <a:r>
              <a:rPr lang="en-US" sz="2400" dirty="0">
                <a:solidFill>
                  <a:srgbClr val="000000"/>
                </a:solidFill>
                <a:latin typeface="Garamond"/>
              </a:rPr>
              <a:t>specifies a number of pixels on the screen</a:t>
            </a:r>
          </a:p>
          <a:p>
            <a:r>
              <a:rPr lang="en-US" sz="2400" dirty="0" err="1">
                <a:solidFill>
                  <a:srgbClr val="000000"/>
                </a:solidFill>
                <a:latin typeface="CourierNew"/>
              </a:rPr>
              <a:t>em</a:t>
            </a:r>
            <a:r>
              <a:rPr lang="en-US" sz="2400" dirty="0">
                <a:solidFill>
                  <a:srgbClr val="000000"/>
                </a:solidFill>
                <a:latin typeface="CourierNew"/>
              </a:rPr>
              <a:t> </a:t>
            </a:r>
            <a:r>
              <a:rPr lang="en-US" sz="2400" dirty="0">
                <a:solidFill>
                  <a:srgbClr val="000000"/>
                </a:solidFill>
                <a:latin typeface="Garamond"/>
              </a:rPr>
              <a:t>specifies number of m-widths, where 1 </a:t>
            </a:r>
            <a:r>
              <a:rPr lang="en-US" sz="2400" dirty="0" err="1">
                <a:solidFill>
                  <a:srgbClr val="000000"/>
                </a:solidFill>
                <a:latin typeface="Garamond"/>
              </a:rPr>
              <a:t>em</a:t>
            </a:r>
            <a:r>
              <a:rPr lang="en-US" sz="2400" dirty="0">
                <a:solidFill>
                  <a:srgbClr val="000000"/>
                </a:solidFill>
                <a:latin typeface="Garamond"/>
              </a:rPr>
              <a:t> is equal to the font's current size</a:t>
            </a:r>
            <a:endParaRPr lang="en-US" sz="2400" dirty="0"/>
          </a:p>
        </p:txBody>
      </p:sp>
      <p:sp>
        <p:nvSpPr>
          <p:cNvPr id="5" name="Slide Number Placeholder 4"/>
          <p:cNvSpPr>
            <a:spLocks noGrp="1"/>
          </p:cNvSpPr>
          <p:nvPr>
            <p:ph type="sldNum" sz="quarter" idx="12"/>
          </p:nvPr>
        </p:nvSpPr>
        <p:spPr/>
        <p:txBody>
          <a:bodyPr>
            <a:normAutofit fontScale="92500" lnSpcReduction="20000"/>
          </a:bodyPr>
          <a:lstStyle/>
          <a:p>
            <a:fld id="{CC76F15A-3445-4ED0-A4DF-DE4BBF06AE1A}" type="slidenum">
              <a:rPr lang="en-US" smtClean="0"/>
              <a:t>15</a:t>
            </a:fld>
            <a:endParaRPr lang="en-US"/>
          </a:p>
        </p:txBody>
      </p:sp>
      <p:sp>
        <p:nvSpPr>
          <p:cNvPr id="9" name="TextBox 8"/>
          <p:cNvSpPr txBox="1"/>
          <p:nvPr/>
        </p:nvSpPr>
        <p:spPr>
          <a:xfrm>
            <a:off x="609600" y="1600200"/>
            <a:ext cx="8153400" cy="923330"/>
          </a:xfrm>
          <a:prstGeom prst="rect">
            <a:avLst/>
          </a:prstGeom>
          <a:solidFill>
            <a:schemeClr val="tx2">
              <a:lumMod val="20000"/>
              <a:lumOff val="80000"/>
            </a:schemeClr>
          </a:solidFill>
          <a:ln w="19050">
            <a:solidFill>
              <a:schemeClr val="tx1"/>
            </a:solidFill>
          </a:ln>
        </p:spPr>
        <p:txBody>
          <a:bodyPr wrap="square" rtlCol="0">
            <a:spAutoFit/>
          </a:bodyPr>
          <a:lstStyle/>
          <a:p>
            <a:r>
              <a:rPr lang="en-US" dirty="0">
                <a:latin typeface="Courier New" pitchFamily="49" charset="0"/>
                <a:cs typeface="Courier New" pitchFamily="49" charset="0"/>
              </a:rPr>
              <a:t>p {</a:t>
            </a:r>
          </a:p>
          <a:p>
            <a:r>
              <a:rPr lang="en-US" dirty="0">
                <a:latin typeface="Courier New" pitchFamily="49" charset="0"/>
                <a:cs typeface="Courier New" pitchFamily="49" charset="0"/>
              </a:rPr>
              <a:t>	font-size: 24pt;</a:t>
            </a:r>
          </a:p>
          <a:p>
            <a:r>
              <a:rPr lang="en-US" dirty="0">
                <a:latin typeface="Courier New" pitchFamily="49" charset="0"/>
                <a:cs typeface="Courier New" pitchFamily="49" charset="0"/>
              </a:rPr>
              <a:t>}							        </a:t>
            </a:r>
            <a:r>
              <a:rPr lang="en-US" i="1" dirty="0">
                <a:solidFill>
                  <a:schemeClr val="tx1">
                    <a:lumMod val="50000"/>
                    <a:lumOff val="50000"/>
                  </a:schemeClr>
                </a:solidFill>
                <a:latin typeface="Consolas" pitchFamily="49" charset="0"/>
                <a:cs typeface="Consolas" pitchFamily="49" charset="0"/>
              </a:rPr>
              <a:t>CSS</a:t>
            </a:r>
          </a:p>
        </p:txBody>
      </p:sp>
      <p:sp>
        <p:nvSpPr>
          <p:cNvPr id="7" name="TextBox 6"/>
          <p:cNvSpPr txBox="1"/>
          <p:nvPr/>
        </p:nvSpPr>
        <p:spPr>
          <a:xfrm>
            <a:off x="587188" y="2667000"/>
            <a:ext cx="8153400" cy="738664"/>
          </a:xfrm>
          <a:prstGeom prst="rect">
            <a:avLst/>
          </a:prstGeom>
          <a:solidFill>
            <a:schemeClr val="bg1"/>
          </a:solidFill>
          <a:ln w="19050">
            <a:solidFill>
              <a:schemeClr val="tx1"/>
            </a:solidFill>
          </a:ln>
        </p:spPr>
        <p:txBody>
          <a:bodyPr wrap="square" rtlCol="0">
            <a:spAutoFit/>
          </a:bodyPr>
          <a:lstStyle/>
          <a:p>
            <a:r>
              <a:rPr lang="en-US" sz="2400" dirty="0">
                <a:latin typeface="Times New Roman" pitchFamily="18" charset="0"/>
                <a:cs typeface="Times New Roman" pitchFamily="18" charset="0"/>
              </a:rPr>
              <a:t>This paragraph uses the style above.</a:t>
            </a:r>
            <a:r>
              <a:rPr lang="en-US" i="1" dirty="0">
                <a:solidFill>
                  <a:schemeClr val="tx1">
                    <a:lumMod val="50000"/>
                    <a:lumOff val="50000"/>
                  </a:schemeClr>
                </a:solidFill>
                <a:latin typeface="Consolas" pitchFamily="49" charset="0"/>
                <a:cs typeface="Consolas" pitchFamily="49" charset="0"/>
              </a:rPr>
              <a:t>					         				             output</a:t>
            </a:r>
          </a:p>
        </p:txBody>
      </p:sp>
    </p:spTree>
    <p:extLst>
      <p:ext uri="{BB962C8B-B14F-4D97-AF65-F5344CB8AC3E}">
        <p14:creationId xmlns:p14="http://schemas.microsoft.com/office/powerpoint/2010/main" val="22269022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font-weight, font-style</a:t>
            </a:r>
          </a:p>
        </p:txBody>
      </p:sp>
      <p:sp>
        <p:nvSpPr>
          <p:cNvPr id="8" name="Content Placeholder 7"/>
          <p:cNvSpPr>
            <a:spLocks noGrp="1"/>
          </p:cNvSpPr>
          <p:nvPr>
            <p:ph idx="1"/>
          </p:nvPr>
        </p:nvSpPr>
        <p:spPr>
          <a:xfrm>
            <a:off x="640976" y="3886200"/>
            <a:ext cx="8153400" cy="1524000"/>
          </a:xfrm>
        </p:spPr>
        <p:txBody>
          <a:bodyPr/>
          <a:lstStyle/>
          <a:p>
            <a:r>
              <a:rPr lang="en-US" sz="2400" dirty="0"/>
              <a:t>Either of the above can be set to normal to turn them off (e.g. headings)</a:t>
            </a:r>
          </a:p>
        </p:txBody>
      </p:sp>
      <p:sp>
        <p:nvSpPr>
          <p:cNvPr id="5" name="Slide Number Placeholder 4"/>
          <p:cNvSpPr>
            <a:spLocks noGrp="1"/>
          </p:cNvSpPr>
          <p:nvPr>
            <p:ph type="sldNum" sz="quarter" idx="12"/>
          </p:nvPr>
        </p:nvSpPr>
        <p:spPr/>
        <p:txBody>
          <a:bodyPr>
            <a:normAutofit fontScale="92500" lnSpcReduction="20000"/>
          </a:bodyPr>
          <a:lstStyle/>
          <a:p>
            <a:fld id="{CC76F15A-3445-4ED0-A4DF-DE4BBF06AE1A}" type="slidenum">
              <a:rPr lang="en-US" smtClean="0"/>
              <a:t>16</a:t>
            </a:fld>
            <a:endParaRPr lang="en-US"/>
          </a:p>
        </p:txBody>
      </p:sp>
      <p:sp>
        <p:nvSpPr>
          <p:cNvPr id="9" name="TextBox 8"/>
          <p:cNvSpPr txBox="1"/>
          <p:nvPr/>
        </p:nvSpPr>
        <p:spPr>
          <a:xfrm>
            <a:off x="609600" y="1600200"/>
            <a:ext cx="8153400" cy="1200329"/>
          </a:xfrm>
          <a:prstGeom prst="rect">
            <a:avLst/>
          </a:prstGeom>
          <a:solidFill>
            <a:schemeClr val="tx2">
              <a:lumMod val="20000"/>
              <a:lumOff val="80000"/>
            </a:schemeClr>
          </a:solidFill>
          <a:ln w="19050">
            <a:solidFill>
              <a:schemeClr val="tx1"/>
            </a:solidFill>
          </a:ln>
        </p:spPr>
        <p:txBody>
          <a:bodyPr wrap="square" rtlCol="0">
            <a:spAutoFit/>
          </a:bodyPr>
          <a:lstStyle/>
          <a:p>
            <a:r>
              <a:rPr lang="en-US" dirty="0">
                <a:latin typeface="Courier New" pitchFamily="49" charset="0"/>
                <a:cs typeface="Courier New" pitchFamily="49" charset="0"/>
              </a:rPr>
              <a:t>p {</a:t>
            </a:r>
          </a:p>
          <a:p>
            <a:r>
              <a:rPr lang="en-US" dirty="0">
                <a:latin typeface="Courier New" pitchFamily="49" charset="0"/>
                <a:cs typeface="Courier New" pitchFamily="49" charset="0"/>
              </a:rPr>
              <a:t>font-weight: bold;</a:t>
            </a:r>
          </a:p>
          <a:p>
            <a:r>
              <a:rPr lang="en-US" dirty="0">
                <a:latin typeface="Courier New" pitchFamily="49" charset="0"/>
                <a:cs typeface="Courier New" pitchFamily="49" charset="0"/>
              </a:rPr>
              <a:t>font-style: italic;</a:t>
            </a:r>
          </a:p>
          <a:p>
            <a:r>
              <a:rPr lang="en-US" dirty="0">
                <a:latin typeface="Courier New" pitchFamily="49" charset="0"/>
                <a:cs typeface="Courier New" pitchFamily="49" charset="0"/>
              </a:rPr>
              <a:t>}  						               </a:t>
            </a:r>
            <a:r>
              <a:rPr lang="en-US" i="1" dirty="0">
                <a:solidFill>
                  <a:schemeClr val="tx1">
                    <a:lumMod val="50000"/>
                    <a:lumOff val="50000"/>
                  </a:schemeClr>
                </a:solidFill>
                <a:latin typeface="Consolas" pitchFamily="49" charset="0"/>
                <a:cs typeface="Consolas" pitchFamily="49" charset="0"/>
              </a:rPr>
              <a:t>CSS</a:t>
            </a:r>
          </a:p>
        </p:txBody>
      </p:sp>
      <p:sp>
        <p:nvSpPr>
          <p:cNvPr id="7" name="TextBox 6"/>
          <p:cNvSpPr txBox="1"/>
          <p:nvPr/>
        </p:nvSpPr>
        <p:spPr>
          <a:xfrm>
            <a:off x="609600" y="2918936"/>
            <a:ext cx="8153400" cy="677108"/>
          </a:xfrm>
          <a:prstGeom prst="rect">
            <a:avLst/>
          </a:prstGeom>
          <a:solidFill>
            <a:schemeClr val="bg1"/>
          </a:solidFill>
          <a:ln w="19050">
            <a:solidFill>
              <a:schemeClr val="tx1"/>
            </a:solidFill>
          </a:ln>
        </p:spPr>
        <p:txBody>
          <a:bodyPr wrap="square" rtlCol="0">
            <a:spAutoFit/>
          </a:bodyPr>
          <a:lstStyle/>
          <a:p>
            <a:r>
              <a:rPr lang="en-US" sz="2000" b="1" i="1" dirty="0">
                <a:latin typeface="Times New Roman" pitchFamily="18" charset="0"/>
                <a:cs typeface="Times New Roman" pitchFamily="18" charset="0"/>
              </a:rPr>
              <a:t>This paragraph uses the style above.</a:t>
            </a:r>
            <a:r>
              <a:rPr lang="en-US" sz="2000" b="1" i="1" dirty="0">
                <a:solidFill>
                  <a:schemeClr val="tx1">
                    <a:lumMod val="50000"/>
                    <a:lumOff val="50000"/>
                  </a:schemeClr>
                </a:solidFill>
                <a:latin typeface="Consolas" pitchFamily="49" charset="0"/>
                <a:cs typeface="Consolas" pitchFamily="49" charset="0"/>
              </a:rPr>
              <a:t>	</a:t>
            </a:r>
            <a:r>
              <a:rPr lang="en-US" i="1" dirty="0">
                <a:solidFill>
                  <a:schemeClr val="tx1">
                    <a:lumMod val="50000"/>
                    <a:lumOff val="50000"/>
                  </a:schemeClr>
                </a:solidFill>
                <a:latin typeface="Consolas" pitchFamily="49" charset="0"/>
                <a:cs typeface="Consolas" pitchFamily="49" charset="0"/>
              </a:rPr>
              <a:t>				         				             output</a:t>
            </a:r>
          </a:p>
        </p:txBody>
      </p:sp>
    </p:spTree>
    <p:extLst>
      <p:ext uri="{BB962C8B-B14F-4D97-AF65-F5344CB8AC3E}">
        <p14:creationId xmlns:p14="http://schemas.microsoft.com/office/powerpoint/2010/main" val="33060600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CSS properties for text</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764960043"/>
              </p:ext>
            </p:extLst>
          </p:nvPr>
        </p:nvGraphicFramePr>
        <p:xfrm>
          <a:off x="609600" y="1828800"/>
          <a:ext cx="8153400" cy="1280160"/>
        </p:xfrm>
        <a:graphic>
          <a:graphicData uri="http://schemas.openxmlformats.org/drawingml/2006/table">
            <a:tbl>
              <a:tblPr>
                <a:tableStyleId>{284E427A-3D55-4303-BF80-6455036E1DE7}</a:tableStyleId>
              </a:tblPr>
              <a:tblGrid>
                <a:gridCol w="4076700">
                  <a:extLst>
                    <a:ext uri="{9D8B030D-6E8A-4147-A177-3AD203B41FA5}">
                      <a16:colId xmlns:a16="http://schemas.microsoft.com/office/drawing/2014/main" xmlns="" val="20000"/>
                    </a:ext>
                  </a:extLst>
                </a:gridCol>
                <a:gridCol w="4076700">
                  <a:extLst>
                    <a:ext uri="{9D8B030D-6E8A-4147-A177-3AD203B41FA5}">
                      <a16:colId xmlns:a16="http://schemas.microsoft.com/office/drawing/2014/main" xmlns="" val="20001"/>
                    </a:ext>
                  </a:extLst>
                </a:gridCol>
              </a:tblGrid>
              <a:tr h="0">
                <a:tc>
                  <a:txBody>
                    <a:bodyPr/>
                    <a:lstStyle/>
                    <a:p>
                      <a:pPr algn="l" rtl="0"/>
                      <a:r>
                        <a:rPr lang="en-US" sz="2600" b="1" dirty="0"/>
                        <a:t>property </a:t>
                      </a:r>
                    </a:p>
                  </a:txBody>
                  <a:tcPr anchor="ctr"/>
                </a:tc>
                <a:tc>
                  <a:txBody>
                    <a:bodyPr/>
                    <a:lstStyle/>
                    <a:p>
                      <a:pPr algn="l" rtl="0"/>
                      <a:r>
                        <a:rPr lang="en-US" sz="2600" b="1" dirty="0"/>
                        <a:t>description </a:t>
                      </a:r>
                    </a:p>
                  </a:txBody>
                  <a:tcPr anchor="ctr"/>
                </a:tc>
                <a:extLst>
                  <a:ext uri="{0D108BD9-81ED-4DB2-BD59-A6C34878D82A}">
                    <a16:rowId xmlns:a16="http://schemas.microsoft.com/office/drawing/2014/main" xmlns="" val="10000"/>
                  </a:ext>
                </a:extLst>
              </a:tr>
              <a:tr h="0">
                <a:tc>
                  <a:txBody>
                    <a:bodyPr/>
                    <a:lstStyle/>
                    <a:p>
                      <a:pPr algn="l" rtl="0"/>
                      <a:r>
                        <a:rPr lang="en-US" sz="2000" dirty="0"/>
                        <a:t>text-align </a:t>
                      </a:r>
                    </a:p>
                  </a:txBody>
                  <a:tcPr anchor="ctr"/>
                </a:tc>
                <a:tc>
                  <a:txBody>
                    <a:bodyPr/>
                    <a:lstStyle/>
                    <a:p>
                      <a:pPr algn="l" rtl="0"/>
                      <a:r>
                        <a:rPr lang="en-US" sz="2000" dirty="0"/>
                        <a:t>alignment of text within its element </a:t>
                      </a:r>
                    </a:p>
                  </a:txBody>
                  <a:tcPr anchor="ctr"/>
                </a:tc>
                <a:extLst>
                  <a:ext uri="{0D108BD9-81ED-4DB2-BD59-A6C34878D82A}">
                    <a16:rowId xmlns:a16="http://schemas.microsoft.com/office/drawing/2014/main" xmlns="" val="10001"/>
                  </a:ext>
                </a:extLst>
              </a:tr>
              <a:tr h="0">
                <a:tc>
                  <a:txBody>
                    <a:bodyPr/>
                    <a:lstStyle/>
                    <a:p>
                      <a:pPr algn="l" rtl="0"/>
                      <a:r>
                        <a:rPr lang="en-US" sz="2000" dirty="0"/>
                        <a:t>text-decoration </a:t>
                      </a:r>
                    </a:p>
                  </a:txBody>
                  <a:tcPr anchor="ctr"/>
                </a:tc>
                <a:tc>
                  <a:txBody>
                    <a:bodyPr/>
                    <a:lstStyle/>
                    <a:p>
                      <a:pPr algn="l" rtl="0"/>
                      <a:r>
                        <a:rPr lang="en-US" sz="2000" dirty="0"/>
                        <a:t>decorations such as underlining </a:t>
                      </a:r>
                    </a:p>
                  </a:txBody>
                  <a:tcPr anchor="ctr"/>
                </a:tc>
                <a:extLst>
                  <a:ext uri="{0D108BD9-81ED-4DB2-BD59-A6C34878D82A}">
                    <a16:rowId xmlns:a16="http://schemas.microsoft.com/office/drawing/2014/main" xmlns="" val="10002"/>
                  </a:ext>
                </a:extLst>
              </a:tr>
            </a:tbl>
          </a:graphicData>
        </a:graphic>
      </p:graphicFrame>
      <p:sp>
        <p:nvSpPr>
          <p:cNvPr id="5" name="Slide Number Placeholder 4"/>
          <p:cNvSpPr>
            <a:spLocks noGrp="1"/>
          </p:cNvSpPr>
          <p:nvPr>
            <p:ph type="sldNum" sz="quarter" idx="12"/>
          </p:nvPr>
        </p:nvSpPr>
        <p:spPr/>
        <p:txBody>
          <a:bodyPr>
            <a:normAutofit fontScale="92500" lnSpcReduction="20000"/>
          </a:bodyPr>
          <a:lstStyle/>
          <a:p>
            <a:fld id="{F56B81A7-7EBE-4055-A988-4EA163496A0A}" type="slidenum">
              <a:rPr lang="en-US" smtClean="0"/>
              <a:t>17</a:t>
            </a:fld>
            <a:endParaRPr lang="en-US"/>
          </a:p>
        </p:txBody>
      </p:sp>
      <p:sp>
        <p:nvSpPr>
          <p:cNvPr id="7" name="Rectangle 6"/>
          <p:cNvSpPr/>
          <p:nvPr/>
        </p:nvSpPr>
        <p:spPr>
          <a:xfrm>
            <a:off x="609600" y="5040868"/>
            <a:ext cx="8097153" cy="369332"/>
          </a:xfrm>
          <a:prstGeom prst="rect">
            <a:avLst/>
          </a:prstGeom>
        </p:spPr>
        <p:txBody>
          <a:bodyPr wrap="none">
            <a:spAutoFit/>
          </a:bodyPr>
          <a:lstStyle/>
          <a:p>
            <a:r>
              <a:rPr lang="en-US" dirty="0">
                <a:hlinkClick r:id="rId2"/>
              </a:rPr>
              <a:t>Complete list of text properties</a:t>
            </a:r>
            <a:r>
              <a:rPr lang="en-US" dirty="0"/>
              <a:t> (https://www.w3schools.com/css/css_text.asp)</a:t>
            </a:r>
          </a:p>
        </p:txBody>
      </p:sp>
    </p:spTree>
    <p:extLst>
      <p:ext uri="{BB962C8B-B14F-4D97-AF65-F5344CB8AC3E}">
        <p14:creationId xmlns:p14="http://schemas.microsoft.com/office/powerpoint/2010/main" val="3144381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text-align</a:t>
            </a:r>
          </a:p>
        </p:txBody>
      </p:sp>
      <p:sp>
        <p:nvSpPr>
          <p:cNvPr id="8" name="Content Placeholder 7"/>
          <p:cNvSpPr>
            <a:spLocks noGrp="1"/>
          </p:cNvSpPr>
          <p:nvPr>
            <p:ph idx="1"/>
          </p:nvPr>
        </p:nvSpPr>
        <p:spPr>
          <a:xfrm>
            <a:off x="640976" y="4419600"/>
            <a:ext cx="8153400" cy="1524000"/>
          </a:xfrm>
        </p:spPr>
        <p:txBody>
          <a:bodyPr>
            <a:normAutofit/>
          </a:bodyPr>
          <a:lstStyle/>
          <a:p>
            <a:r>
              <a:rPr lang="en-US" sz="2400" dirty="0"/>
              <a:t>text-align can be </a:t>
            </a:r>
            <a:r>
              <a:rPr lang="en-US" sz="2400" dirty="0">
                <a:latin typeface="Courier New" pitchFamily="49" charset="0"/>
                <a:cs typeface="Courier New" pitchFamily="49" charset="0"/>
              </a:rPr>
              <a:t>left, right, center, or justify</a:t>
            </a:r>
          </a:p>
          <a:p>
            <a:r>
              <a:rPr lang="en-US" sz="1300" dirty="0">
                <a:latin typeface="Courier New" pitchFamily="49" charset="0"/>
                <a:cs typeface="Courier New" pitchFamily="49" charset="0"/>
              </a:rPr>
              <a:t>justify </a:t>
            </a:r>
            <a:r>
              <a:rPr lang="en-US" sz="1300" dirty="0"/>
              <a:t>(which widens all full lines of the element so that they occupy its entire width)</a:t>
            </a:r>
          </a:p>
          <a:p>
            <a:endParaRPr lang="en-US" sz="2400" dirty="0"/>
          </a:p>
        </p:txBody>
      </p:sp>
      <p:sp>
        <p:nvSpPr>
          <p:cNvPr id="5" name="Slide Number Placeholder 4"/>
          <p:cNvSpPr>
            <a:spLocks noGrp="1"/>
          </p:cNvSpPr>
          <p:nvPr>
            <p:ph type="sldNum" sz="quarter" idx="12"/>
          </p:nvPr>
        </p:nvSpPr>
        <p:spPr/>
        <p:txBody>
          <a:bodyPr>
            <a:normAutofit fontScale="92500" lnSpcReduction="20000"/>
          </a:bodyPr>
          <a:lstStyle/>
          <a:p>
            <a:fld id="{CC76F15A-3445-4ED0-A4DF-DE4BBF06AE1A}" type="slidenum">
              <a:rPr lang="en-US" smtClean="0"/>
              <a:t>18</a:t>
            </a:fld>
            <a:endParaRPr lang="en-US"/>
          </a:p>
        </p:txBody>
      </p:sp>
      <p:sp>
        <p:nvSpPr>
          <p:cNvPr id="9" name="TextBox 8"/>
          <p:cNvSpPr txBox="1"/>
          <p:nvPr/>
        </p:nvSpPr>
        <p:spPr>
          <a:xfrm>
            <a:off x="609600" y="1600200"/>
            <a:ext cx="8153400" cy="923330"/>
          </a:xfrm>
          <a:prstGeom prst="rect">
            <a:avLst/>
          </a:prstGeom>
          <a:solidFill>
            <a:schemeClr val="tx2">
              <a:lumMod val="20000"/>
              <a:lumOff val="80000"/>
            </a:schemeClr>
          </a:solidFill>
          <a:ln w="19050">
            <a:solidFill>
              <a:schemeClr val="tx1"/>
            </a:solidFill>
          </a:ln>
        </p:spPr>
        <p:txBody>
          <a:bodyPr wrap="square" rtlCol="0">
            <a:spAutoFit/>
          </a:bodyPr>
          <a:lstStyle/>
          <a:p>
            <a:r>
              <a:rPr lang="en-US" dirty="0" err="1">
                <a:latin typeface="Courier New" pitchFamily="49" charset="0"/>
                <a:cs typeface="Courier New" pitchFamily="49" charset="0"/>
              </a:rPr>
              <a:t>blockquote</a:t>
            </a:r>
            <a:r>
              <a:rPr lang="en-US" dirty="0">
                <a:latin typeface="Courier New" pitchFamily="49" charset="0"/>
                <a:cs typeface="Courier New" pitchFamily="49" charset="0"/>
              </a:rPr>
              <a:t> { </a:t>
            </a:r>
            <a:r>
              <a:rPr lang="en-US" b="1" dirty="0">
                <a:latin typeface="Courier New" pitchFamily="49" charset="0"/>
                <a:cs typeface="Courier New" pitchFamily="49" charset="0"/>
              </a:rPr>
              <a:t>text-align: justify; </a:t>
            </a:r>
            <a:r>
              <a:rPr lang="en-US" dirty="0">
                <a:latin typeface="Courier New" pitchFamily="49" charset="0"/>
                <a:cs typeface="Courier New" pitchFamily="49" charset="0"/>
              </a:rPr>
              <a:t>}</a:t>
            </a:r>
          </a:p>
          <a:p>
            <a:r>
              <a:rPr lang="en-US" dirty="0">
                <a:latin typeface="Courier New" pitchFamily="49" charset="0"/>
                <a:cs typeface="Courier New" pitchFamily="49" charset="0"/>
              </a:rPr>
              <a:t>h2 { </a:t>
            </a:r>
            <a:r>
              <a:rPr lang="en-US" b="1" dirty="0">
                <a:latin typeface="Courier New" pitchFamily="49" charset="0"/>
                <a:cs typeface="Courier New" pitchFamily="49" charset="0"/>
              </a:rPr>
              <a:t>text-align: center; </a:t>
            </a:r>
            <a:r>
              <a:rPr lang="en-US" dirty="0">
                <a:latin typeface="Courier New" pitchFamily="49" charset="0"/>
                <a:cs typeface="Courier New" pitchFamily="49" charset="0"/>
              </a:rPr>
              <a:t>}						                                                </a:t>
            </a:r>
            <a:r>
              <a:rPr lang="en-US" i="1" dirty="0">
                <a:solidFill>
                  <a:schemeClr val="tx1">
                    <a:lumMod val="50000"/>
                    <a:lumOff val="50000"/>
                  </a:schemeClr>
                </a:solidFill>
                <a:latin typeface="Consolas" pitchFamily="49" charset="0"/>
                <a:cs typeface="Consolas" pitchFamily="49" charset="0"/>
              </a:rPr>
              <a:t>CSS</a:t>
            </a:r>
          </a:p>
        </p:txBody>
      </p:sp>
      <p:sp>
        <p:nvSpPr>
          <p:cNvPr id="7" name="TextBox 6"/>
          <p:cNvSpPr txBox="1"/>
          <p:nvPr/>
        </p:nvSpPr>
        <p:spPr>
          <a:xfrm>
            <a:off x="609600" y="2667000"/>
            <a:ext cx="8153400" cy="1661993"/>
          </a:xfrm>
          <a:prstGeom prst="rect">
            <a:avLst/>
          </a:prstGeom>
          <a:solidFill>
            <a:schemeClr val="bg1"/>
          </a:solidFill>
          <a:ln w="19050">
            <a:solidFill>
              <a:schemeClr val="tx1"/>
            </a:solidFill>
          </a:ln>
        </p:spPr>
        <p:txBody>
          <a:bodyPr wrap="square" rtlCol="0">
            <a:spAutoFit/>
          </a:bodyPr>
          <a:lstStyle/>
          <a:p>
            <a:pPr algn="ctr"/>
            <a:r>
              <a:rPr lang="en-US" sz="2400" b="1" dirty="0">
                <a:latin typeface="Times New Roman" pitchFamily="18" charset="0"/>
                <a:cs typeface="Times New Roman" pitchFamily="18" charset="0"/>
              </a:rPr>
              <a:t>The Gollum’s Quote</a:t>
            </a:r>
          </a:p>
          <a:p>
            <a:pPr algn="just"/>
            <a:endParaRPr lang="en-US" sz="2000" dirty="0">
              <a:latin typeface="Times New Roman" pitchFamily="18" charset="0"/>
              <a:cs typeface="Times New Roman" pitchFamily="18" charset="0"/>
            </a:endParaRPr>
          </a:p>
          <a:p>
            <a:pPr algn="just"/>
            <a:r>
              <a:rPr lang="en-US" sz="2000" dirty="0">
                <a:latin typeface="Times New Roman" pitchFamily="18" charset="0"/>
                <a:cs typeface="Times New Roman" pitchFamily="18" charset="0"/>
              </a:rPr>
              <a:t>We wants it, we needs it. Must have the precious. They stole it from us. Sneaky little </a:t>
            </a:r>
            <a:r>
              <a:rPr lang="en-US" sz="2000" dirty="0" err="1">
                <a:latin typeface="Times New Roman" pitchFamily="18" charset="0"/>
                <a:cs typeface="Times New Roman" pitchFamily="18" charset="0"/>
              </a:rPr>
              <a:t>hobbitses</a:t>
            </a:r>
            <a:r>
              <a:rPr lang="en-US" sz="2000" dirty="0">
                <a:latin typeface="Times New Roman" pitchFamily="18" charset="0"/>
                <a:cs typeface="Times New Roman" pitchFamily="18" charset="0"/>
              </a:rPr>
              <a:t>. Wicked, </a:t>
            </a:r>
            <a:r>
              <a:rPr lang="en-US" sz="2000" dirty="0" err="1">
                <a:latin typeface="Times New Roman" pitchFamily="18" charset="0"/>
                <a:cs typeface="Times New Roman" pitchFamily="18" charset="0"/>
              </a:rPr>
              <a:t>tricksy</a:t>
            </a:r>
            <a:r>
              <a:rPr lang="en-US" sz="2000" dirty="0">
                <a:latin typeface="Times New Roman" pitchFamily="18" charset="0"/>
                <a:cs typeface="Times New Roman" pitchFamily="18" charset="0"/>
              </a:rPr>
              <a:t>, false!</a:t>
            </a:r>
            <a:r>
              <a:rPr lang="en-US" sz="2000" b="1" i="1" dirty="0">
                <a:solidFill>
                  <a:schemeClr val="tx1">
                    <a:lumMod val="50000"/>
                    <a:lumOff val="50000"/>
                  </a:schemeClr>
                </a:solidFill>
                <a:latin typeface="Consolas" pitchFamily="49" charset="0"/>
                <a:cs typeface="Consolas" pitchFamily="49" charset="0"/>
              </a:rPr>
              <a:t>	</a:t>
            </a:r>
            <a:r>
              <a:rPr lang="en-US" i="1" dirty="0">
                <a:solidFill>
                  <a:schemeClr val="tx1">
                    <a:lumMod val="50000"/>
                    <a:lumOff val="50000"/>
                  </a:schemeClr>
                </a:solidFill>
                <a:latin typeface="Consolas" pitchFamily="49" charset="0"/>
                <a:cs typeface="Consolas" pitchFamily="49" charset="0"/>
              </a:rPr>
              <a:t>		  	         				             output</a:t>
            </a:r>
          </a:p>
        </p:txBody>
      </p:sp>
    </p:spTree>
    <p:extLst>
      <p:ext uri="{BB962C8B-B14F-4D97-AF65-F5344CB8AC3E}">
        <p14:creationId xmlns:p14="http://schemas.microsoft.com/office/powerpoint/2010/main" val="35110482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text-decoration</a:t>
            </a:r>
          </a:p>
        </p:txBody>
      </p:sp>
      <p:sp>
        <p:nvSpPr>
          <p:cNvPr id="8" name="Content Placeholder 7"/>
          <p:cNvSpPr>
            <a:spLocks noGrp="1"/>
          </p:cNvSpPr>
          <p:nvPr>
            <p:ph idx="1"/>
          </p:nvPr>
        </p:nvSpPr>
        <p:spPr>
          <a:xfrm>
            <a:off x="640976" y="3505200"/>
            <a:ext cx="8153400" cy="1524000"/>
          </a:xfrm>
        </p:spPr>
        <p:txBody>
          <a:bodyPr>
            <a:normAutofit fontScale="92500" lnSpcReduction="20000"/>
          </a:bodyPr>
          <a:lstStyle/>
          <a:p>
            <a:r>
              <a:rPr lang="en-US" sz="2400" dirty="0"/>
              <a:t>can also be </a:t>
            </a:r>
            <a:r>
              <a:rPr lang="en-US" sz="2400" dirty="0" err="1">
                <a:latin typeface="Courier New" pitchFamily="49" charset="0"/>
                <a:cs typeface="Courier New" pitchFamily="49" charset="0"/>
              </a:rPr>
              <a:t>overline</a:t>
            </a:r>
            <a:r>
              <a:rPr lang="en-US" sz="2400" dirty="0">
                <a:latin typeface="Courier New" pitchFamily="49" charset="0"/>
                <a:cs typeface="Courier New" pitchFamily="49" charset="0"/>
              </a:rPr>
              <a:t>, </a:t>
            </a:r>
            <a:r>
              <a:rPr lang="en-US" sz="2400" strike="sngStrike" dirty="0">
                <a:latin typeface="Courier New" pitchFamily="49" charset="0"/>
                <a:cs typeface="Courier New" pitchFamily="49" charset="0"/>
              </a:rPr>
              <a:t>line-through</a:t>
            </a:r>
            <a:r>
              <a:rPr lang="en-US" sz="2400" dirty="0">
                <a:latin typeface="Courier New" pitchFamily="49" charset="0"/>
                <a:cs typeface="Courier New" pitchFamily="49" charset="0"/>
              </a:rPr>
              <a:t>, blink, or none</a:t>
            </a:r>
          </a:p>
          <a:p>
            <a:r>
              <a:rPr lang="en-US" sz="2400" dirty="0"/>
              <a:t>effects can be combined:</a:t>
            </a:r>
          </a:p>
          <a:p>
            <a:pPr marL="0" indent="0">
              <a:buNone/>
            </a:pPr>
            <a:r>
              <a:rPr lang="en-US" sz="2400" dirty="0">
                <a:latin typeface="Courier New" pitchFamily="49" charset="0"/>
                <a:cs typeface="Courier New" pitchFamily="49" charset="0"/>
              </a:rPr>
              <a:t>text-decoration: </a:t>
            </a:r>
            <a:r>
              <a:rPr lang="en-US" sz="2400" dirty="0" err="1">
                <a:latin typeface="Courier New" pitchFamily="49" charset="0"/>
                <a:cs typeface="Courier New" pitchFamily="49" charset="0"/>
              </a:rPr>
              <a:t>overline</a:t>
            </a:r>
            <a:r>
              <a:rPr lang="en-US" sz="2400" dirty="0">
                <a:latin typeface="Courier New" pitchFamily="49" charset="0"/>
                <a:cs typeface="Courier New" pitchFamily="49" charset="0"/>
              </a:rPr>
              <a:t> underline;</a:t>
            </a:r>
          </a:p>
        </p:txBody>
      </p:sp>
      <p:sp>
        <p:nvSpPr>
          <p:cNvPr id="5" name="Slide Number Placeholder 4"/>
          <p:cNvSpPr>
            <a:spLocks noGrp="1"/>
          </p:cNvSpPr>
          <p:nvPr>
            <p:ph type="sldNum" sz="quarter" idx="12"/>
          </p:nvPr>
        </p:nvSpPr>
        <p:spPr/>
        <p:txBody>
          <a:bodyPr>
            <a:normAutofit fontScale="92500" lnSpcReduction="20000"/>
          </a:bodyPr>
          <a:lstStyle/>
          <a:p>
            <a:fld id="{CC76F15A-3445-4ED0-A4DF-DE4BBF06AE1A}" type="slidenum">
              <a:rPr lang="en-US" smtClean="0"/>
              <a:t>19</a:t>
            </a:fld>
            <a:endParaRPr lang="en-US"/>
          </a:p>
        </p:txBody>
      </p:sp>
      <p:sp>
        <p:nvSpPr>
          <p:cNvPr id="9" name="TextBox 8"/>
          <p:cNvSpPr txBox="1"/>
          <p:nvPr/>
        </p:nvSpPr>
        <p:spPr>
          <a:xfrm>
            <a:off x="609600" y="1600200"/>
            <a:ext cx="8153400" cy="923330"/>
          </a:xfrm>
          <a:prstGeom prst="rect">
            <a:avLst/>
          </a:prstGeom>
          <a:solidFill>
            <a:schemeClr val="tx2">
              <a:lumMod val="20000"/>
              <a:lumOff val="80000"/>
            </a:schemeClr>
          </a:solidFill>
          <a:ln w="19050">
            <a:solidFill>
              <a:schemeClr val="tx1"/>
            </a:solidFill>
          </a:ln>
        </p:spPr>
        <p:txBody>
          <a:bodyPr wrap="square" rtlCol="0">
            <a:spAutoFit/>
          </a:bodyPr>
          <a:lstStyle/>
          <a:p>
            <a:r>
              <a:rPr lang="en-US" dirty="0">
                <a:latin typeface="Courier New" pitchFamily="49" charset="0"/>
                <a:cs typeface="Courier New" pitchFamily="49" charset="0"/>
              </a:rPr>
              <a:t>p {</a:t>
            </a:r>
          </a:p>
          <a:p>
            <a:r>
              <a:rPr lang="en-US" b="1" dirty="0">
                <a:latin typeface="Courier New" pitchFamily="49" charset="0"/>
                <a:cs typeface="Courier New" pitchFamily="49" charset="0"/>
              </a:rPr>
              <a:t>text-decoration: underline;</a:t>
            </a:r>
          </a:p>
          <a:p>
            <a:r>
              <a:rPr lang="en-US" dirty="0">
                <a:latin typeface="Courier New" pitchFamily="49" charset="0"/>
                <a:cs typeface="Courier New" pitchFamily="49" charset="0"/>
              </a:rPr>
              <a:t>}		                                          </a:t>
            </a:r>
            <a:r>
              <a:rPr lang="en-US" i="1" dirty="0">
                <a:solidFill>
                  <a:schemeClr val="tx1">
                    <a:lumMod val="50000"/>
                    <a:lumOff val="50000"/>
                  </a:schemeClr>
                </a:solidFill>
                <a:latin typeface="Consolas" pitchFamily="49" charset="0"/>
                <a:cs typeface="Consolas" pitchFamily="49" charset="0"/>
              </a:rPr>
              <a:t>CSS</a:t>
            </a:r>
          </a:p>
        </p:txBody>
      </p:sp>
      <p:sp>
        <p:nvSpPr>
          <p:cNvPr id="7" name="TextBox 6"/>
          <p:cNvSpPr txBox="1"/>
          <p:nvPr/>
        </p:nvSpPr>
        <p:spPr>
          <a:xfrm>
            <a:off x="609600" y="2667000"/>
            <a:ext cx="8153400" cy="677108"/>
          </a:xfrm>
          <a:prstGeom prst="rect">
            <a:avLst/>
          </a:prstGeom>
          <a:solidFill>
            <a:schemeClr val="bg1"/>
          </a:solidFill>
          <a:ln w="19050">
            <a:solidFill>
              <a:schemeClr val="tx1"/>
            </a:solidFill>
          </a:ln>
        </p:spPr>
        <p:txBody>
          <a:bodyPr wrap="square" rtlCol="0">
            <a:spAutoFit/>
          </a:bodyPr>
          <a:lstStyle/>
          <a:p>
            <a:pPr algn="ctr"/>
            <a:r>
              <a:rPr lang="en-US" sz="2000" u="sng" dirty="0">
                <a:latin typeface="Times New Roman" pitchFamily="18" charset="0"/>
                <a:cs typeface="Times New Roman" pitchFamily="18" charset="0"/>
              </a:rPr>
              <a:t>This paragraph uses the style above.</a:t>
            </a:r>
            <a:r>
              <a:rPr lang="en-US" sz="2000" b="1" dirty="0">
                <a:latin typeface="Consolas" pitchFamily="49" charset="0"/>
                <a:cs typeface="Consolas" pitchFamily="49" charset="0"/>
              </a:rPr>
              <a:t>	</a:t>
            </a:r>
            <a:r>
              <a:rPr lang="en-US" dirty="0">
                <a:latin typeface="Consolas" pitchFamily="49" charset="0"/>
                <a:cs typeface="Consolas" pitchFamily="49" charset="0"/>
              </a:rPr>
              <a:t>	 	  	         				                            </a:t>
            </a:r>
            <a:r>
              <a:rPr lang="en-US" dirty="0">
                <a:solidFill>
                  <a:schemeClr val="tx1">
                    <a:lumMod val="50000"/>
                    <a:lumOff val="50000"/>
                  </a:schemeClr>
                </a:solidFill>
                <a:latin typeface="Consolas" pitchFamily="49" charset="0"/>
                <a:cs typeface="Consolas" pitchFamily="49" charset="0"/>
              </a:rPr>
              <a:t>output</a:t>
            </a:r>
          </a:p>
        </p:txBody>
      </p:sp>
    </p:spTree>
    <p:extLst>
      <p:ext uri="{BB962C8B-B14F-4D97-AF65-F5344CB8AC3E}">
        <p14:creationId xmlns:p14="http://schemas.microsoft.com/office/powerpoint/2010/main" val="26910118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2DC727A-F6E8-41E1-9F37-60BE320DB36D}"/>
              </a:ext>
            </a:extLst>
          </p:cNvPr>
          <p:cNvSpPr>
            <a:spLocks noGrp="1"/>
          </p:cNvSpPr>
          <p:nvPr>
            <p:ph type="ctrTitle"/>
          </p:nvPr>
        </p:nvSpPr>
        <p:spPr>
          <a:xfrm>
            <a:off x="457200" y="1028701"/>
            <a:ext cx="7772400" cy="4728541"/>
          </a:xfrm>
        </p:spPr>
        <p:txBody>
          <a:bodyPr/>
          <a:lstStyle/>
          <a:p>
            <a:pPr algn="ctr"/>
            <a:r>
              <a:rPr lang="en-US" dirty="0">
                <a:solidFill>
                  <a:schemeClr val="tx2"/>
                </a:solidFill>
              </a:rPr>
              <a:t>Lecture 1</a:t>
            </a:r>
            <a:br>
              <a:rPr lang="en-US" dirty="0">
                <a:solidFill>
                  <a:schemeClr val="tx2"/>
                </a:solidFill>
              </a:rPr>
            </a:br>
            <a:r>
              <a:rPr lang="en-US" sz="2250" dirty="0">
                <a:latin typeface="+mn-lt"/>
              </a:rPr>
              <a:t>Styling HTML with CSS</a:t>
            </a:r>
            <a:br>
              <a:rPr lang="en-US" sz="2250" dirty="0">
                <a:latin typeface="+mn-lt"/>
              </a:rPr>
            </a:br>
            <a:endParaRPr lang="en-US" sz="2250" dirty="0">
              <a:latin typeface="+mn-lt"/>
            </a:endParaRPr>
          </a:p>
        </p:txBody>
      </p:sp>
    </p:spTree>
    <p:extLst>
      <p:ext uri="{BB962C8B-B14F-4D97-AF65-F5344CB8AC3E}">
        <p14:creationId xmlns:p14="http://schemas.microsoft.com/office/powerpoint/2010/main" val="10882231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AF1CABA-D0DE-4958-A4CD-4941EB326ED9}"/>
              </a:ext>
            </a:extLst>
          </p:cNvPr>
          <p:cNvSpPr>
            <a:spLocks noGrp="1"/>
          </p:cNvSpPr>
          <p:nvPr>
            <p:ph type="title"/>
          </p:nvPr>
        </p:nvSpPr>
        <p:spPr/>
        <p:txBody>
          <a:bodyPr>
            <a:normAutofit/>
          </a:bodyPr>
          <a:lstStyle/>
          <a:p>
            <a:r>
              <a:rPr lang="en-US" dirty="0"/>
              <a:t>CSS properties for Layout</a:t>
            </a:r>
            <a:br>
              <a:rPr lang="en-US" dirty="0"/>
            </a:br>
            <a:endParaRPr lang="en-US" dirty="0"/>
          </a:p>
        </p:txBody>
      </p:sp>
      <p:sp>
        <p:nvSpPr>
          <p:cNvPr id="3" name="Content Placeholder 2">
            <a:extLst>
              <a:ext uri="{FF2B5EF4-FFF2-40B4-BE49-F238E27FC236}">
                <a16:creationId xmlns="" xmlns:a16="http://schemas.microsoft.com/office/drawing/2014/main" id="{3FC55B23-2C8C-4574-B996-92B3AC674858}"/>
              </a:ext>
            </a:extLst>
          </p:cNvPr>
          <p:cNvSpPr>
            <a:spLocks noGrp="1"/>
          </p:cNvSpPr>
          <p:nvPr>
            <p:ph idx="1"/>
          </p:nvPr>
        </p:nvSpPr>
        <p:spPr/>
        <p:txBody>
          <a:bodyPr>
            <a:normAutofit/>
          </a:bodyPr>
          <a:lstStyle/>
          <a:p>
            <a:r>
              <a:rPr lang="en-US" dirty="0"/>
              <a:t>The float Property</a:t>
            </a:r>
          </a:p>
          <a:p>
            <a:pPr marL="342900" indent="-342900">
              <a:buFont typeface="Arial" panose="020B0604020202020204" pitchFamily="34" charset="0"/>
              <a:buChar char="•"/>
            </a:pPr>
            <a:r>
              <a:rPr lang="en-US" b="0" dirty="0"/>
              <a:t>The float property is used for positioning and layout on web pages.</a:t>
            </a:r>
          </a:p>
          <a:p>
            <a:pPr marL="342900" indent="-342900">
              <a:buFont typeface="Arial" panose="020B0604020202020204" pitchFamily="34" charset="0"/>
              <a:buChar char="•"/>
            </a:pPr>
            <a:r>
              <a:rPr lang="en-US" b="0" dirty="0"/>
              <a:t>The float property can have one of the following values:</a:t>
            </a:r>
          </a:p>
          <a:p>
            <a:pPr marL="800100" lvl="1" indent="-342900"/>
            <a:r>
              <a:rPr lang="en-US" b="0" dirty="0"/>
              <a:t>left - The element floats to the left of its container</a:t>
            </a:r>
          </a:p>
          <a:p>
            <a:pPr marL="800100" lvl="1" indent="-342900"/>
            <a:r>
              <a:rPr lang="en-US" b="0" dirty="0"/>
              <a:t>right- The element floats to the right of its container</a:t>
            </a:r>
          </a:p>
          <a:p>
            <a:pPr marL="800100" lvl="1" indent="-342900"/>
            <a:r>
              <a:rPr lang="en-US" b="0" dirty="0"/>
              <a:t>none - The element does not float (will be displayed just where it occurs in the text). This is default</a:t>
            </a:r>
          </a:p>
          <a:p>
            <a:pPr marL="800100" lvl="1" indent="-342900"/>
            <a:r>
              <a:rPr lang="en-US" b="0" dirty="0"/>
              <a:t>inherit - The element inherits the float value of its parent</a:t>
            </a:r>
          </a:p>
          <a:p>
            <a:pPr marL="342900" indent="-342900">
              <a:buFont typeface="Arial" panose="020B0604020202020204" pitchFamily="34" charset="0"/>
              <a:buChar char="•"/>
            </a:pPr>
            <a:r>
              <a:rPr lang="en-US" b="0" dirty="0"/>
              <a:t>In its simplest use, the float property can be used to wrap text around images.</a:t>
            </a:r>
          </a:p>
        </p:txBody>
      </p:sp>
    </p:spTree>
    <p:extLst>
      <p:ext uri="{BB962C8B-B14F-4D97-AF65-F5344CB8AC3E}">
        <p14:creationId xmlns:p14="http://schemas.microsoft.com/office/powerpoint/2010/main" val="39828588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4C98F8B-2DF8-4946-8FB7-B21DBA273A1D}"/>
              </a:ext>
            </a:extLst>
          </p:cNvPr>
          <p:cNvSpPr>
            <a:spLocks noGrp="1"/>
          </p:cNvSpPr>
          <p:nvPr>
            <p:ph type="title"/>
          </p:nvPr>
        </p:nvSpPr>
        <p:spPr/>
        <p:txBody>
          <a:bodyPr/>
          <a:lstStyle/>
          <a:p>
            <a:r>
              <a:rPr lang="en-US" dirty="0"/>
              <a:t>CSS properties for Layout</a:t>
            </a:r>
            <a:br>
              <a:rPr lang="en-US" dirty="0"/>
            </a:br>
            <a:endParaRPr lang="en-US" dirty="0"/>
          </a:p>
        </p:txBody>
      </p:sp>
      <p:sp>
        <p:nvSpPr>
          <p:cNvPr id="3" name="Content Placeholder 2">
            <a:extLst>
              <a:ext uri="{FF2B5EF4-FFF2-40B4-BE49-F238E27FC236}">
                <a16:creationId xmlns="" xmlns:a16="http://schemas.microsoft.com/office/drawing/2014/main" id="{845E0E44-3774-454A-8774-3F6B8DD5DF4B}"/>
              </a:ext>
            </a:extLst>
          </p:cNvPr>
          <p:cNvSpPr>
            <a:spLocks noGrp="1"/>
          </p:cNvSpPr>
          <p:nvPr>
            <p:ph idx="1"/>
          </p:nvPr>
        </p:nvSpPr>
        <p:spPr/>
        <p:txBody>
          <a:bodyPr/>
          <a:lstStyle/>
          <a:p>
            <a:r>
              <a:rPr lang="en-US" dirty="0"/>
              <a:t>The float Property</a:t>
            </a:r>
          </a:p>
          <a:p>
            <a:r>
              <a:rPr lang="en-US" b="0" dirty="0"/>
              <a:t>Example - float: right;</a:t>
            </a:r>
          </a:p>
          <a:p>
            <a:pPr marL="342900" indent="-342900">
              <a:buFont typeface="Arial" panose="020B0604020202020204" pitchFamily="34" charset="0"/>
              <a:buChar char="•"/>
            </a:pPr>
            <a:r>
              <a:rPr lang="en-US" b="0" dirty="0"/>
              <a:t>The following example specifies that an image should float to the </a:t>
            </a:r>
            <a:r>
              <a:rPr lang="en-US" dirty="0"/>
              <a:t>right</a:t>
            </a:r>
            <a:r>
              <a:rPr lang="en-US" b="0" dirty="0"/>
              <a:t> in a text:</a:t>
            </a:r>
            <a:endParaRPr lang="en-US" dirty="0"/>
          </a:p>
        </p:txBody>
      </p:sp>
      <p:sp>
        <p:nvSpPr>
          <p:cNvPr id="4" name="TextBox 3">
            <a:extLst>
              <a:ext uri="{FF2B5EF4-FFF2-40B4-BE49-F238E27FC236}">
                <a16:creationId xmlns="" xmlns:a16="http://schemas.microsoft.com/office/drawing/2014/main" id="{F60F2168-8347-499F-B06B-746030DC9ABC}"/>
              </a:ext>
            </a:extLst>
          </p:cNvPr>
          <p:cNvSpPr txBox="1"/>
          <p:nvPr/>
        </p:nvSpPr>
        <p:spPr>
          <a:xfrm>
            <a:off x="805065" y="3043892"/>
            <a:ext cx="7136295" cy="923330"/>
          </a:xfrm>
          <a:prstGeom prst="rect">
            <a:avLst/>
          </a:prstGeom>
          <a:solidFill>
            <a:schemeClr val="tx2">
              <a:lumMod val="20000"/>
              <a:lumOff val="80000"/>
            </a:schemeClr>
          </a:solidFill>
          <a:ln w="19050">
            <a:solidFill>
              <a:schemeClr val="tx1"/>
            </a:solidFill>
          </a:ln>
        </p:spPr>
        <p:txBody>
          <a:bodyPr wrap="square" rtlCol="0">
            <a:spAutoFit/>
          </a:bodyPr>
          <a:lstStyle/>
          <a:p>
            <a:r>
              <a:rPr lang="en-US" dirty="0" err="1">
                <a:latin typeface="Courier New" panose="02070309020205020404" pitchFamily="49" charset="0"/>
                <a:cs typeface="Courier New" panose="02070309020205020404" pitchFamily="49" charset="0"/>
              </a:rPr>
              <a:t>img</a:t>
            </a:r>
            <a:r>
              <a:rPr lang="en-US" dirty="0">
                <a:latin typeface="Courier New" panose="02070309020205020404" pitchFamily="49" charset="0"/>
                <a:cs typeface="Courier New" panose="02070309020205020404" pitchFamily="49" charset="0"/>
              </a:rPr>
              <a:t> {</a:t>
            </a:r>
            <a:br>
              <a:rPr lang="en-US" dirty="0">
                <a:latin typeface="Courier New" panose="02070309020205020404" pitchFamily="49" charset="0"/>
                <a:cs typeface="Courier New" panose="02070309020205020404" pitchFamily="49" charset="0"/>
              </a:rPr>
            </a:br>
            <a:r>
              <a:rPr lang="en-US" dirty="0">
                <a:latin typeface="Courier New" panose="02070309020205020404" pitchFamily="49" charset="0"/>
                <a:cs typeface="Courier New" panose="02070309020205020404" pitchFamily="49" charset="0"/>
              </a:rPr>
              <a:t>    float: right;</a:t>
            </a:r>
            <a:br>
              <a:rPr lang="en-US" dirty="0">
                <a:latin typeface="Courier New" panose="02070309020205020404" pitchFamily="49" charset="0"/>
                <a:cs typeface="Courier New" panose="02070309020205020404" pitchFamily="49" charset="0"/>
              </a:rPr>
            </a:br>
            <a:r>
              <a:rPr lang="en-US" dirty="0">
                <a:latin typeface="Courier New" panose="02070309020205020404" pitchFamily="49" charset="0"/>
                <a:cs typeface="Courier New" panose="02070309020205020404" pitchFamily="49" charset="0"/>
              </a:rPr>
              <a:t>}</a:t>
            </a:r>
          </a:p>
        </p:txBody>
      </p:sp>
      <p:pic>
        <p:nvPicPr>
          <p:cNvPr id="5" name="Picture 4">
            <a:extLst>
              <a:ext uri="{FF2B5EF4-FFF2-40B4-BE49-F238E27FC236}">
                <a16:creationId xmlns="" xmlns:a16="http://schemas.microsoft.com/office/drawing/2014/main" id="{ABF6EA5C-D222-4220-9F09-E6733FE459DF}"/>
              </a:ext>
            </a:extLst>
          </p:cNvPr>
          <p:cNvPicPr>
            <a:picLocks noChangeAspect="1"/>
          </p:cNvPicPr>
          <p:nvPr/>
        </p:nvPicPr>
        <p:blipFill>
          <a:blip r:embed="rId2"/>
          <a:stretch>
            <a:fillRect/>
          </a:stretch>
        </p:blipFill>
        <p:spPr>
          <a:xfrm>
            <a:off x="805066" y="4290985"/>
            <a:ext cx="6393656" cy="1943100"/>
          </a:xfrm>
          <a:prstGeom prst="rect">
            <a:avLst/>
          </a:prstGeom>
        </p:spPr>
      </p:pic>
    </p:spTree>
    <p:extLst>
      <p:ext uri="{BB962C8B-B14F-4D97-AF65-F5344CB8AC3E}">
        <p14:creationId xmlns:p14="http://schemas.microsoft.com/office/powerpoint/2010/main" val="20984507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4C98F8B-2DF8-4946-8FB7-B21DBA273A1D}"/>
              </a:ext>
            </a:extLst>
          </p:cNvPr>
          <p:cNvSpPr>
            <a:spLocks noGrp="1"/>
          </p:cNvSpPr>
          <p:nvPr>
            <p:ph type="title"/>
          </p:nvPr>
        </p:nvSpPr>
        <p:spPr/>
        <p:txBody>
          <a:bodyPr/>
          <a:lstStyle/>
          <a:p>
            <a:r>
              <a:rPr lang="en-US" dirty="0"/>
              <a:t>CSS properties for Layout</a:t>
            </a:r>
            <a:br>
              <a:rPr lang="en-US" dirty="0"/>
            </a:br>
            <a:endParaRPr lang="en-US" dirty="0"/>
          </a:p>
        </p:txBody>
      </p:sp>
      <p:sp>
        <p:nvSpPr>
          <p:cNvPr id="3" name="Content Placeholder 2">
            <a:extLst>
              <a:ext uri="{FF2B5EF4-FFF2-40B4-BE49-F238E27FC236}">
                <a16:creationId xmlns="" xmlns:a16="http://schemas.microsoft.com/office/drawing/2014/main" id="{845E0E44-3774-454A-8774-3F6B8DD5DF4B}"/>
              </a:ext>
            </a:extLst>
          </p:cNvPr>
          <p:cNvSpPr>
            <a:spLocks noGrp="1"/>
          </p:cNvSpPr>
          <p:nvPr>
            <p:ph idx="1"/>
          </p:nvPr>
        </p:nvSpPr>
        <p:spPr/>
        <p:txBody>
          <a:bodyPr/>
          <a:lstStyle/>
          <a:p>
            <a:r>
              <a:rPr lang="en-US" dirty="0"/>
              <a:t>The float Property</a:t>
            </a:r>
          </a:p>
          <a:p>
            <a:r>
              <a:rPr lang="en-US" b="0" dirty="0"/>
              <a:t>Example - float: left;</a:t>
            </a:r>
          </a:p>
          <a:p>
            <a:pPr marL="342900" indent="-342900">
              <a:buFont typeface="Arial" panose="020B0604020202020204" pitchFamily="34" charset="0"/>
              <a:buChar char="•"/>
            </a:pPr>
            <a:r>
              <a:rPr lang="en-US" b="0" dirty="0"/>
              <a:t>The following example specifies that an image should float to the </a:t>
            </a:r>
            <a:r>
              <a:rPr lang="en-US" dirty="0"/>
              <a:t>left</a:t>
            </a:r>
            <a:r>
              <a:rPr lang="en-US" b="0" dirty="0"/>
              <a:t> in a text:</a:t>
            </a:r>
          </a:p>
          <a:p>
            <a:r>
              <a:rPr lang="en-US" b="0" dirty="0"/>
              <a:t/>
            </a:r>
            <a:br>
              <a:rPr lang="en-US" b="0" dirty="0"/>
            </a:br>
            <a:endParaRPr lang="en-US" dirty="0"/>
          </a:p>
        </p:txBody>
      </p:sp>
      <p:sp>
        <p:nvSpPr>
          <p:cNvPr id="4" name="TextBox 3">
            <a:extLst>
              <a:ext uri="{FF2B5EF4-FFF2-40B4-BE49-F238E27FC236}">
                <a16:creationId xmlns="" xmlns:a16="http://schemas.microsoft.com/office/drawing/2014/main" id="{F60F2168-8347-499F-B06B-746030DC9ABC}"/>
              </a:ext>
            </a:extLst>
          </p:cNvPr>
          <p:cNvSpPr txBox="1"/>
          <p:nvPr/>
        </p:nvSpPr>
        <p:spPr>
          <a:xfrm>
            <a:off x="805065" y="3043892"/>
            <a:ext cx="7136295" cy="923330"/>
          </a:xfrm>
          <a:prstGeom prst="rect">
            <a:avLst/>
          </a:prstGeom>
          <a:solidFill>
            <a:schemeClr val="tx2">
              <a:lumMod val="20000"/>
              <a:lumOff val="80000"/>
            </a:schemeClr>
          </a:solidFill>
          <a:ln w="19050">
            <a:solidFill>
              <a:schemeClr val="tx1"/>
            </a:solidFill>
          </a:ln>
        </p:spPr>
        <p:txBody>
          <a:bodyPr wrap="square" rtlCol="0">
            <a:spAutoFit/>
          </a:bodyPr>
          <a:lstStyle/>
          <a:p>
            <a:r>
              <a:rPr lang="en-US" dirty="0" err="1">
                <a:latin typeface="Courier New" panose="02070309020205020404" pitchFamily="49" charset="0"/>
                <a:cs typeface="Courier New" panose="02070309020205020404" pitchFamily="49" charset="0"/>
              </a:rPr>
              <a:t>img</a:t>
            </a:r>
            <a:r>
              <a:rPr lang="en-US" dirty="0">
                <a:latin typeface="Courier New" panose="02070309020205020404" pitchFamily="49" charset="0"/>
                <a:cs typeface="Courier New" panose="02070309020205020404" pitchFamily="49" charset="0"/>
              </a:rPr>
              <a:t> {</a:t>
            </a:r>
            <a:br>
              <a:rPr lang="en-US" dirty="0">
                <a:latin typeface="Courier New" panose="02070309020205020404" pitchFamily="49" charset="0"/>
                <a:cs typeface="Courier New" panose="02070309020205020404" pitchFamily="49" charset="0"/>
              </a:rPr>
            </a:br>
            <a:r>
              <a:rPr lang="en-US" dirty="0">
                <a:latin typeface="Courier New" panose="02070309020205020404" pitchFamily="49" charset="0"/>
                <a:cs typeface="Courier New" panose="02070309020205020404" pitchFamily="49" charset="0"/>
              </a:rPr>
              <a:t>    float: left;</a:t>
            </a:r>
            <a:br>
              <a:rPr lang="en-US" dirty="0">
                <a:latin typeface="Courier New" panose="02070309020205020404" pitchFamily="49" charset="0"/>
                <a:cs typeface="Courier New" panose="02070309020205020404" pitchFamily="49" charset="0"/>
              </a:rPr>
            </a:br>
            <a:r>
              <a:rPr lang="en-US" dirty="0">
                <a:latin typeface="Courier New" panose="02070309020205020404" pitchFamily="49" charset="0"/>
                <a:cs typeface="Courier New" panose="02070309020205020404" pitchFamily="49" charset="0"/>
              </a:rPr>
              <a:t>}</a:t>
            </a:r>
          </a:p>
        </p:txBody>
      </p:sp>
      <p:pic>
        <p:nvPicPr>
          <p:cNvPr id="6" name="Picture 5">
            <a:extLst>
              <a:ext uri="{FF2B5EF4-FFF2-40B4-BE49-F238E27FC236}">
                <a16:creationId xmlns="" xmlns:a16="http://schemas.microsoft.com/office/drawing/2014/main" id="{588EA388-1C5E-46DA-B4E7-CD45C3828F5F}"/>
              </a:ext>
            </a:extLst>
          </p:cNvPr>
          <p:cNvPicPr>
            <a:picLocks noChangeAspect="1"/>
          </p:cNvPicPr>
          <p:nvPr/>
        </p:nvPicPr>
        <p:blipFill>
          <a:blip r:embed="rId2"/>
          <a:stretch>
            <a:fillRect/>
          </a:stretch>
        </p:blipFill>
        <p:spPr>
          <a:xfrm>
            <a:off x="805066" y="4301251"/>
            <a:ext cx="6393656" cy="1914525"/>
          </a:xfrm>
          <a:prstGeom prst="rect">
            <a:avLst/>
          </a:prstGeom>
        </p:spPr>
      </p:pic>
    </p:spTree>
    <p:extLst>
      <p:ext uri="{BB962C8B-B14F-4D97-AF65-F5344CB8AC3E}">
        <p14:creationId xmlns:p14="http://schemas.microsoft.com/office/powerpoint/2010/main" val="13042440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4C98F8B-2DF8-4946-8FB7-B21DBA273A1D}"/>
              </a:ext>
            </a:extLst>
          </p:cNvPr>
          <p:cNvSpPr>
            <a:spLocks noGrp="1"/>
          </p:cNvSpPr>
          <p:nvPr>
            <p:ph type="title"/>
          </p:nvPr>
        </p:nvSpPr>
        <p:spPr/>
        <p:txBody>
          <a:bodyPr/>
          <a:lstStyle/>
          <a:p>
            <a:r>
              <a:rPr lang="en-US" dirty="0"/>
              <a:t>CSS properties for Layout</a:t>
            </a:r>
            <a:br>
              <a:rPr lang="en-US" dirty="0"/>
            </a:br>
            <a:endParaRPr lang="en-US" dirty="0"/>
          </a:p>
        </p:txBody>
      </p:sp>
      <p:sp>
        <p:nvSpPr>
          <p:cNvPr id="3" name="Content Placeholder 2">
            <a:extLst>
              <a:ext uri="{FF2B5EF4-FFF2-40B4-BE49-F238E27FC236}">
                <a16:creationId xmlns="" xmlns:a16="http://schemas.microsoft.com/office/drawing/2014/main" id="{845E0E44-3774-454A-8774-3F6B8DD5DF4B}"/>
              </a:ext>
            </a:extLst>
          </p:cNvPr>
          <p:cNvSpPr>
            <a:spLocks noGrp="1"/>
          </p:cNvSpPr>
          <p:nvPr>
            <p:ph idx="1"/>
          </p:nvPr>
        </p:nvSpPr>
        <p:spPr/>
        <p:txBody>
          <a:bodyPr/>
          <a:lstStyle/>
          <a:p>
            <a:r>
              <a:rPr lang="en-US" dirty="0"/>
              <a:t>The float Property</a:t>
            </a:r>
          </a:p>
          <a:p>
            <a:r>
              <a:rPr lang="en-US" b="0" dirty="0"/>
              <a:t>Example - No float</a:t>
            </a:r>
          </a:p>
          <a:p>
            <a:pPr marL="342900" indent="-342900">
              <a:buFont typeface="Arial" panose="020B0604020202020204" pitchFamily="34" charset="0"/>
              <a:buChar char="•"/>
            </a:pPr>
            <a:r>
              <a:rPr lang="en-US" b="0" dirty="0"/>
              <a:t>In the following example the image will be displayed just where it occurs in the text (float: none;):</a:t>
            </a:r>
            <a:endParaRPr lang="en-US" dirty="0"/>
          </a:p>
        </p:txBody>
      </p:sp>
      <p:sp>
        <p:nvSpPr>
          <p:cNvPr id="4" name="TextBox 3">
            <a:extLst>
              <a:ext uri="{FF2B5EF4-FFF2-40B4-BE49-F238E27FC236}">
                <a16:creationId xmlns="" xmlns:a16="http://schemas.microsoft.com/office/drawing/2014/main" id="{F60F2168-8347-499F-B06B-746030DC9ABC}"/>
              </a:ext>
            </a:extLst>
          </p:cNvPr>
          <p:cNvSpPr txBox="1"/>
          <p:nvPr/>
        </p:nvSpPr>
        <p:spPr>
          <a:xfrm>
            <a:off x="805065" y="3348692"/>
            <a:ext cx="7136295" cy="923330"/>
          </a:xfrm>
          <a:prstGeom prst="rect">
            <a:avLst/>
          </a:prstGeom>
          <a:solidFill>
            <a:schemeClr val="tx2">
              <a:lumMod val="20000"/>
              <a:lumOff val="80000"/>
            </a:schemeClr>
          </a:solidFill>
          <a:ln w="19050">
            <a:solidFill>
              <a:schemeClr val="tx1"/>
            </a:solidFill>
          </a:ln>
        </p:spPr>
        <p:txBody>
          <a:bodyPr wrap="square" rtlCol="0">
            <a:spAutoFit/>
          </a:bodyPr>
          <a:lstStyle/>
          <a:p>
            <a:r>
              <a:rPr lang="en-US" dirty="0" err="1">
                <a:latin typeface="Courier New" panose="02070309020205020404" pitchFamily="49" charset="0"/>
                <a:cs typeface="Courier New" panose="02070309020205020404" pitchFamily="49" charset="0"/>
              </a:rPr>
              <a:t>img</a:t>
            </a:r>
            <a:r>
              <a:rPr lang="en-US" dirty="0">
                <a:latin typeface="Courier New" panose="02070309020205020404" pitchFamily="49" charset="0"/>
                <a:cs typeface="Courier New" panose="02070309020205020404" pitchFamily="49" charset="0"/>
              </a:rPr>
              <a:t> {</a:t>
            </a:r>
            <a:br>
              <a:rPr lang="en-US" dirty="0">
                <a:latin typeface="Courier New" panose="02070309020205020404" pitchFamily="49" charset="0"/>
                <a:cs typeface="Courier New" panose="02070309020205020404" pitchFamily="49" charset="0"/>
              </a:rPr>
            </a:br>
            <a:r>
              <a:rPr lang="en-US" dirty="0">
                <a:latin typeface="Courier New" panose="02070309020205020404" pitchFamily="49" charset="0"/>
                <a:cs typeface="Courier New" panose="02070309020205020404" pitchFamily="49" charset="0"/>
              </a:rPr>
              <a:t>    float: none;</a:t>
            </a:r>
            <a:br>
              <a:rPr lang="en-US" dirty="0">
                <a:latin typeface="Courier New" panose="02070309020205020404" pitchFamily="49" charset="0"/>
                <a:cs typeface="Courier New" panose="02070309020205020404" pitchFamily="49" charset="0"/>
              </a:rPr>
            </a:br>
            <a:r>
              <a:rPr lang="en-US" dirty="0">
                <a:latin typeface="Courier New" panose="02070309020205020404" pitchFamily="49" charset="0"/>
                <a:cs typeface="Courier New" panose="02070309020205020404" pitchFamily="49" charset="0"/>
              </a:rPr>
              <a:t>}</a:t>
            </a:r>
          </a:p>
        </p:txBody>
      </p:sp>
      <p:pic>
        <p:nvPicPr>
          <p:cNvPr id="6" name="Picture 5">
            <a:extLst>
              <a:ext uri="{FF2B5EF4-FFF2-40B4-BE49-F238E27FC236}">
                <a16:creationId xmlns="" xmlns:a16="http://schemas.microsoft.com/office/drawing/2014/main" id="{A9377CAD-2FDD-4E69-B1F8-3685FEBC0351}"/>
              </a:ext>
            </a:extLst>
          </p:cNvPr>
          <p:cNvPicPr>
            <a:picLocks noChangeAspect="1"/>
          </p:cNvPicPr>
          <p:nvPr/>
        </p:nvPicPr>
        <p:blipFill>
          <a:blip r:embed="rId2"/>
          <a:stretch>
            <a:fillRect/>
          </a:stretch>
        </p:blipFill>
        <p:spPr>
          <a:xfrm>
            <a:off x="805065" y="4302582"/>
            <a:ext cx="5198170" cy="2403019"/>
          </a:xfrm>
          <a:prstGeom prst="rect">
            <a:avLst/>
          </a:prstGeom>
        </p:spPr>
      </p:pic>
    </p:spTree>
    <p:extLst>
      <p:ext uri="{BB962C8B-B14F-4D97-AF65-F5344CB8AC3E}">
        <p14:creationId xmlns:p14="http://schemas.microsoft.com/office/powerpoint/2010/main" val="32030287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AF1CABA-D0DE-4958-A4CD-4941EB326ED9}"/>
              </a:ext>
            </a:extLst>
          </p:cNvPr>
          <p:cNvSpPr>
            <a:spLocks noGrp="1"/>
          </p:cNvSpPr>
          <p:nvPr>
            <p:ph type="title"/>
          </p:nvPr>
        </p:nvSpPr>
        <p:spPr/>
        <p:txBody>
          <a:bodyPr>
            <a:normAutofit/>
          </a:bodyPr>
          <a:lstStyle/>
          <a:p>
            <a:r>
              <a:rPr lang="en-US" dirty="0"/>
              <a:t>CSS properties for Layout</a:t>
            </a:r>
            <a:br>
              <a:rPr lang="en-US" dirty="0"/>
            </a:br>
            <a:endParaRPr lang="en-US" dirty="0"/>
          </a:p>
        </p:txBody>
      </p:sp>
      <p:sp>
        <p:nvSpPr>
          <p:cNvPr id="3" name="Content Placeholder 2">
            <a:extLst>
              <a:ext uri="{FF2B5EF4-FFF2-40B4-BE49-F238E27FC236}">
                <a16:creationId xmlns="" xmlns:a16="http://schemas.microsoft.com/office/drawing/2014/main" id="{3FC55B23-2C8C-4574-B996-92B3AC674858}"/>
              </a:ext>
            </a:extLst>
          </p:cNvPr>
          <p:cNvSpPr>
            <a:spLocks noGrp="1"/>
          </p:cNvSpPr>
          <p:nvPr>
            <p:ph idx="1"/>
          </p:nvPr>
        </p:nvSpPr>
        <p:spPr/>
        <p:txBody>
          <a:bodyPr>
            <a:normAutofit fontScale="85000" lnSpcReduction="10000"/>
          </a:bodyPr>
          <a:lstStyle/>
          <a:p>
            <a:r>
              <a:rPr lang="en-US" dirty="0"/>
              <a:t>The clear Property</a:t>
            </a:r>
          </a:p>
          <a:p>
            <a:pPr marL="342900" indent="-342900">
              <a:buFont typeface="Arial" panose="020B0604020202020204" pitchFamily="34" charset="0"/>
              <a:buChar char="•"/>
            </a:pPr>
            <a:r>
              <a:rPr lang="en-US" b="0" dirty="0"/>
              <a:t>The clear property specifies what elements can float beside the cleared element and on which side.</a:t>
            </a:r>
          </a:p>
          <a:p>
            <a:pPr marL="342900" indent="-342900">
              <a:buFont typeface="Arial" panose="020B0604020202020204" pitchFamily="34" charset="0"/>
              <a:buChar char="•"/>
            </a:pPr>
            <a:r>
              <a:rPr lang="en-US" b="0" dirty="0"/>
              <a:t>The clear property can have one of the following values:</a:t>
            </a:r>
          </a:p>
          <a:p>
            <a:pPr marL="800100" lvl="1" indent="-342900"/>
            <a:r>
              <a:rPr lang="en-US" b="0" dirty="0"/>
              <a:t>none - Allows floating elements on both sides. This is default</a:t>
            </a:r>
          </a:p>
          <a:p>
            <a:pPr marL="800100" lvl="1" indent="-342900"/>
            <a:r>
              <a:rPr lang="en-US" b="0" dirty="0"/>
              <a:t>left - No floating elements allowed on the left side</a:t>
            </a:r>
          </a:p>
          <a:p>
            <a:pPr marL="800100" lvl="1" indent="-342900"/>
            <a:r>
              <a:rPr lang="en-US" b="0" dirty="0"/>
              <a:t>right- No floating elements allowed on the right side</a:t>
            </a:r>
          </a:p>
          <a:p>
            <a:pPr marL="800100" lvl="1" indent="-342900"/>
            <a:r>
              <a:rPr lang="en-US" b="0" dirty="0"/>
              <a:t>both - No floating elements allowed on either the left or the right side</a:t>
            </a:r>
          </a:p>
          <a:p>
            <a:pPr marL="800100" lvl="1" indent="-342900"/>
            <a:r>
              <a:rPr lang="en-US" b="0" dirty="0"/>
              <a:t>inherit - The element inherits the clear value of its parent</a:t>
            </a:r>
          </a:p>
          <a:p>
            <a:pPr marL="342900" indent="-342900">
              <a:buFont typeface="Arial" panose="020B0604020202020204" pitchFamily="34" charset="0"/>
              <a:buChar char="•"/>
            </a:pPr>
            <a:r>
              <a:rPr lang="en-US" b="0" dirty="0"/>
              <a:t>The most common way to use the clear property is after you have used a float property on an element.</a:t>
            </a:r>
          </a:p>
          <a:p>
            <a:pPr marL="342900" indent="-342900">
              <a:buFont typeface="Arial" panose="020B0604020202020204" pitchFamily="34" charset="0"/>
              <a:buChar char="•"/>
            </a:pPr>
            <a:r>
              <a:rPr lang="en-US" b="0" dirty="0"/>
              <a:t>When clearing floats, you should match the clear to the float. If an element is floated to the left, then you should clear to the left. Your floated element will continue to float, but the cleared element will appear below it on the web page.</a:t>
            </a:r>
          </a:p>
        </p:txBody>
      </p:sp>
    </p:spTree>
    <p:extLst>
      <p:ext uri="{BB962C8B-B14F-4D97-AF65-F5344CB8AC3E}">
        <p14:creationId xmlns:p14="http://schemas.microsoft.com/office/powerpoint/2010/main" val="3912936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71E1808-0419-4787-BC36-CB2C18FE9BD7}"/>
              </a:ext>
            </a:extLst>
          </p:cNvPr>
          <p:cNvSpPr>
            <a:spLocks noGrp="1"/>
          </p:cNvSpPr>
          <p:nvPr>
            <p:ph type="title"/>
          </p:nvPr>
        </p:nvSpPr>
        <p:spPr/>
        <p:txBody>
          <a:bodyPr/>
          <a:lstStyle/>
          <a:p>
            <a:r>
              <a:rPr lang="en-US" dirty="0"/>
              <a:t>CSS properties for Layout</a:t>
            </a:r>
            <a:br>
              <a:rPr lang="en-US" dirty="0"/>
            </a:br>
            <a:endParaRPr lang="en-US" dirty="0"/>
          </a:p>
        </p:txBody>
      </p:sp>
      <p:sp>
        <p:nvSpPr>
          <p:cNvPr id="3" name="Content Placeholder 2">
            <a:extLst>
              <a:ext uri="{FF2B5EF4-FFF2-40B4-BE49-F238E27FC236}">
                <a16:creationId xmlns="" xmlns:a16="http://schemas.microsoft.com/office/drawing/2014/main" id="{23BCEF12-9B7A-47AA-9287-8170E127EBDA}"/>
              </a:ext>
            </a:extLst>
          </p:cNvPr>
          <p:cNvSpPr>
            <a:spLocks noGrp="1"/>
          </p:cNvSpPr>
          <p:nvPr>
            <p:ph idx="1"/>
          </p:nvPr>
        </p:nvSpPr>
        <p:spPr/>
        <p:txBody>
          <a:bodyPr/>
          <a:lstStyle/>
          <a:p>
            <a:r>
              <a:rPr lang="en-US" dirty="0"/>
              <a:t>The clear Property</a:t>
            </a:r>
          </a:p>
          <a:p>
            <a:r>
              <a:rPr lang="en-US" b="0" dirty="0"/>
              <a:t>The following example clears the float to the left. Means that no floating elements are allowed on the left side (of the div):</a:t>
            </a:r>
          </a:p>
          <a:p>
            <a:endParaRPr lang="en-US" dirty="0"/>
          </a:p>
          <a:p>
            <a:endParaRPr lang="en-US" dirty="0"/>
          </a:p>
        </p:txBody>
      </p:sp>
      <p:sp>
        <p:nvSpPr>
          <p:cNvPr id="4" name="TextBox 3">
            <a:extLst>
              <a:ext uri="{FF2B5EF4-FFF2-40B4-BE49-F238E27FC236}">
                <a16:creationId xmlns="" xmlns:a16="http://schemas.microsoft.com/office/drawing/2014/main" id="{D020ADB0-DAAE-4A37-90DE-B13AB4BB6900}"/>
              </a:ext>
            </a:extLst>
          </p:cNvPr>
          <p:cNvSpPr txBox="1"/>
          <p:nvPr/>
        </p:nvSpPr>
        <p:spPr>
          <a:xfrm>
            <a:off x="457200" y="3016052"/>
            <a:ext cx="7136295" cy="923330"/>
          </a:xfrm>
          <a:prstGeom prst="rect">
            <a:avLst/>
          </a:prstGeom>
          <a:solidFill>
            <a:schemeClr val="tx2">
              <a:lumMod val="20000"/>
              <a:lumOff val="80000"/>
            </a:schemeClr>
          </a:solidFill>
          <a:ln w="19050">
            <a:solidFill>
              <a:schemeClr val="tx1"/>
            </a:solidFill>
          </a:ln>
        </p:spPr>
        <p:txBody>
          <a:bodyPr wrap="square" rtlCol="0">
            <a:spAutoFit/>
          </a:bodyPr>
          <a:lstStyle/>
          <a:p>
            <a:r>
              <a:rPr lang="en-US" dirty="0">
                <a:latin typeface="Courier New" panose="02070309020205020404" pitchFamily="49" charset="0"/>
                <a:cs typeface="Courier New" panose="02070309020205020404" pitchFamily="49" charset="0"/>
              </a:rPr>
              <a:t>div {</a:t>
            </a:r>
            <a:br>
              <a:rPr lang="en-US" dirty="0">
                <a:latin typeface="Courier New" panose="02070309020205020404" pitchFamily="49" charset="0"/>
                <a:cs typeface="Courier New" panose="02070309020205020404" pitchFamily="49" charset="0"/>
              </a:rPr>
            </a:br>
            <a:r>
              <a:rPr lang="en-US" dirty="0">
                <a:latin typeface="Courier New" panose="02070309020205020404" pitchFamily="49" charset="0"/>
                <a:cs typeface="Courier New" panose="02070309020205020404" pitchFamily="49" charset="0"/>
              </a:rPr>
              <a:t>    clear: left;</a:t>
            </a:r>
            <a:br>
              <a:rPr lang="en-US" dirty="0">
                <a:latin typeface="Courier New" panose="02070309020205020404" pitchFamily="49" charset="0"/>
                <a:cs typeface="Courier New" panose="02070309020205020404" pitchFamily="49" charset="0"/>
              </a:rPr>
            </a:br>
            <a:r>
              <a:rPr lang="en-US" dirty="0">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20460230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2DC727A-F6E8-41E1-9F37-60BE320DB36D}"/>
              </a:ext>
            </a:extLst>
          </p:cNvPr>
          <p:cNvSpPr>
            <a:spLocks noGrp="1"/>
          </p:cNvSpPr>
          <p:nvPr>
            <p:ph type="ctrTitle"/>
          </p:nvPr>
        </p:nvSpPr>
        <p:spPr>
          <a:xfrm>
            <a:off x="457200" y="1028701"/>
            <a:ext cx="7772400" cy="4728541"/>
          </a:xfrm>
        </p:spPr>
        <p:txBody>
          <a:bodyPr/>
          <a:lstStyle/>
          <a:p>
            <a:pPr algn="ctr"/>
            <a:r>
              <a:rPr lang="en-US" dirty="0">
                <a:solidFill>
                  <a:schemeClr val="tx2"/>
                </a:solidFill>
              </a:rPr>
              <a:t>Lecture </a:t>
            </a:r>
            <a:r>
              <a:rPr lang="en-US" dirty="0" smtClean="0">
                <a:solidFill>
                  <a:schemeClr val="tx2"/>
                </a:solidFill>
              </a:rPr>
              <a:t>3</a:t>
            </a:r>
            <a:r>
              <a:rPr lang="en-US" dirty="0">
                <a:solidFill>
                  <a:schemeClr val="tx2"/>
                </a:solidFill>
              </a:rPr>
              <a:t/>
            </a:r>
            <a:br>
              <a:rPr lang="en-US" dirty="0">
                <a:solidFill>
                  <a:schemeClr val="tx2"/>
                </a:solidFill>
              </a:rPr>
            </a:br>
            <a:r>
              <a:rPr lang="en-US" sz="2250" dirty="0">
                <a:latin typeface="+mn-lt"/>
              </a:rPr>
              <a:t>CSS </a:t>
            </a:r>
            <a:r>
              <a:rPr lang="en-US" sz="2250" dirty="0" smtClean="0">
                <a:latin typeface="+mn-lt"/>
              </a:rPr>
              <a:t>properties (2)</a:t>
            </a:r>
            <a:r>
              <a:rPr lang="en-US" sz="2250" dirty="0">
                <a:latin typeface="+mn-lt"/>
              </a:rPr>
              <a:t/>
            </a:r>
            <a:br>
              <a:rPr lang="en-US" sz="2250" dirty="0">
                <a:latin typeface="+mn-lt"/>
              </a:rPr>
            </a:br>
            <a:endParaRPr lang="en-US" sz="2250" dirty="0">
              <a:latin typeface="+mn-lt"/>
            </a:endParaRPr>
          </a:p>
        </p:txBody>
      </p:sp>
    </p:spTree>
    <p:extLst>
      <p:ext uri="{BB962C8B-B14F-4D97-AF65-F5344CB8AC3E}">
        <p14:creationId xmlns:p14="http://schemas.microsoft.com/office/powerpoint/2010/main" val="16822680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82C9B37-A763-4B2A-83C9-8BFC5BE93F07}"/>
              </a:ext>
            </a:extLst>
          </p:cNvPr>
          <p:cNvSpPr>
            <a:spLocks noGrp="1"/>
          </p:cNvSpPr>
          <p:nvPr>
            <p:ph type="title"/>
          </p:nvPr>
        </p:nvSpPr>
        <p:spPr/>
        <p:txBody>
          <a:bodyPr/>
          <a:lstStyle/>
          <a:p>
            <a:r>
              <a:rPr lang="en-US" dirty="0"/>
              <a:t>CSS properties</a:t>
            </a:r>
          </a:p>
        </p:txBody>
      </p:sp>
      <p:sp>
        <p:nvSpPr>
          <p:cNvPr id="3" name="Content Placeholder 2">
            <a:extLst>
              <a:ext uri="{FF2B5EF4-FFF2-40B4-BE49-F238E27FC236}">
                <a16:creationId xmlns="" xmlns:a16="http://schemas.microsoft.com/office/drawing/2014/main" id="{DFBC844E-23F7-4FC3-A7A1-4DC368900E25}"/>
              </a:ext>
            </a:extLst>
          </p:cNvPr>
          <p:cNvSpPr>
            <a:spLocks noGrp="1"/>
          </p:cNvSpPr>
          <p:nvPr>
            <p:ph idx="1"/>
          </p:nvPr>
        </p:nvSpPr>
        <p:spPr/>
        <p:txBody>
          <a:bodyPr>
            <a:normAutofit fontScale="92500" lnSpcReduction="20000"/>
          </a:bodyPr>
          <a:lstStyle/>
          <a:p>
            <a:pPr marL="342900" indent="-342900">
              <a:buFont typeface="Arial" panose="020B0604020202020204" pitchFamily="34" charset="0"/>
              <a:buChar char="•"/>
            </a:pPr>
            <a:r>
              <a:rPr lang="en-US" b="0" dirty="0"/>
              <a:t>CSS properties for colors. </a:t>
            </a:r>
            <a:r>
              <a:rPr lang="en-US" b="0" dirty="0">
                <a:hlinkClick r:id="rId2"/>
              </a:rPr>
              <a:t>More details</a:t>
            </a:r>
            <a:endParaRPr lang="en-US" b="0" dirty="0"/>
          </a:p>
          <a:p>
            <a:pPr marL="342900" indent="-342900">
              <a:buFont typeface="Arial" panose="020B0604020202020204" pitchFamily="34" charset="0"/>
              <a:buChar char="•"/>
            </a:pPr>
            <a:r>
              <a:rPr lang="en-US" b="0" dirty="0"/>
              <a:t>CSS properties for Backgrounds. </a:t>
            </a:r>
            <a:r>
              <a:rPr lang="en-US" b="0" dirty="0">
                <a:hlinkClick r:id="rId3"/>
              </a:rPr>
              <a:t>More details</a:t>
            </a:r>
            <a:endParaRPr lang="en-US" b="0" dirty="0"/>
          </a:p>
          <a:p>
            <a:pPr marL="342900" indent="-342900">
              <a:buFont typeface="Arial" panose="020B0604020202020204" pitchFamily="34" charset="0"/>
              <a:buChar char="•"/>
            </a:pPr>
            <a:r>
              <a:rPr lang="en-US" b="0" dirty="0"/>
              <a:t>CSS properties for Borders. </a:t>
            </a:r>
            <a:r>
              <a:rPr lang="en-US" b="0" dirty="0">
                <a:hlinkClick r:id="rId4"/>
              </a:rPr>
              <a:t>More details</a:t>
            </a:r>
            <a:endParaRPr lang="en-US" b="0" dirty="0"/>
          </a:p>
          <a:p>
            <a:pPr marL="342900" indent="-342900">
              <a:buFont typeface="Arial" panose="020B0604020202020204" pitchFamily="34" charset="0"/>
              <a:buChar char="•"/>
            </a:pPr>
            <a:r>
              <a:rPr lang="en-US" b="0" dirty="0"/>
              <a:t>CSS properties for Margins. </a:t>
            </a:r>
            <a:r>
              <a:rPr lang="en-US" b="0" dirty="0">
                <a:hlinkClick r:id="rId5"/>
              </a:rPr>
              <a:t>More details</a:t>
            </a:r>
            <a:endParaRPr lang="en-US" b="0" dirty="0"/>
          </a:p>
          <a:p>
            <a:pPr marL="342900" indent="-342900">
              <a:buFont typeface="Arial" panose="020B0604020202020204" pitchFamily="34" charset="0"/>
              <a:buChar char="•"/>
            </a:pPr>
            <a:r>
              <a:rPr lang="en-US" b="0" dirty="0"/>
              <a:t>CSS properties for padding. </a:t>
            </a:r>
            <a:r>
              <a:rPr lang="en-US" b="0" dirty="0">
                <a:hlinkClick r:id="rId6"/>
              </a:rPr>
              <a:t>More details</a:t>
            </a:r>
            <a:endParaRPr lang="en-US" b="0" dirty="0"/>
          </a:p>
          <a:p>
            <a:pPr marL="342900" indent="-342900">
              <a:buFont typeface="Arial" panose="020B0604020202020204" pitchFamily="34" charset="0"/>
              <a:buChar char="•"/>
            </a:pPr>
            <a:r>
              <a:rPr lang="en-US" b="0" dirty="0"/>
              <a:t>CSS properties for text. </a:t>
            </a:r>
            <a:r>
              <a:rPr lang="en-US" b="0" dirty="0">
                <a:hlinkClick r:id="rId7"/>
              </a:rPr>
              <a:t>More details</a:t>
            </a:r>
            <a:endParaRPr lang="en-US" b="0" dirty="0"/>
          </a:p>
          <a:p>
            <a:pPr marL="342900" indent="-342900">
              <a:buFont typeface="Arial" panose="020B0604020202020204" pitchFamily="34" charset="0"/>
              <a:buChar char="•"/>
            </a:pPr>
            <a:r>
              <a:rPr lang="en-US" b="0" dirty="0"/>
              <a:t>CSS properties for fonts. </a:t>
            </a:r>
            <a:r>
              <a:rPr lang="en-US" b="0" dirty="0">
                <a:hlinkClick r:id="rId8"/>
              </a:rPr>
              <a:t>More details</a:t>
            </a:r>
            <a:endParaRPr lang="en-US" b="0" dirty="0"/>
          </a:p>
          <a:p>
            <a:pPr marL="342900" indent="-342900">
              <a:buFont typeface="Arial" panose="020B0604020202020204" pitchFamily="34" charset="0"/>
              <a:buChar char="•"/>
            </a:pPr>
            <a:r>
              <a:rPr lang="en-US" b="0" dirty="0"/>
              <a:t>CSS properties for links. </a:t>
            </a:r>
            <a:r>
              <a:rPr lang="en-US" b="0" dirty="0">
                <a:hlinkClick r:id="rId9"/>
              </a:rPr>
              <a:t>More details</a:t>
            </a:r>
            <a:endParaRPr lang="en-US" b="0" dirty="0"/>
          </a:p>
          <a:p>
            <a:pPr marL="342900" indent="-342900">
              <a:buFont typeface="Arial" panose="020B0604020202020204" pitchFamily="34" charset="0"/>
              <a:buChar char="•"/>
            </a:pPr>
            <a:r>
              <a:rPr lang="en-US" b="0" dirty="0"/>
              <a:t>CSS properties for float and clear. </a:t>
            </a:r>
            <a:r>
              <a:rPr lang="en-US" b="0" dirty="0">
                <a:hlinkClick r:id="rId10"/>
              </a:rPr>
              <a:t>More details</a:t>
            </a:r>
            <a:endParaRPr lang="en-US" b="0" dirty="0"/>
          </a:p>
          <a:p>
            <a:pPr marL="342900" indent="-342900">
              <a:buFont typeface="Arial" panose="020B0604020202020204" pitchFamily="34" charset="0"/>
              <a:buChar char="•"/>
            </a:pPr>
            <a:r>
              <a:rPr lang="en-US" b="0" dirty="0"/>
              <a:t>CSS properties for align. </a:t>
            </a:r>
            <a:r>
              <a:rPr lang="en-US" b="0" dirty="0">
                <a:hlinkClick r:id="rId11"/>
              </a:rPr>
              <a:t>More details</a:t>
            </a:r>
            <a:endParaRPr lang="en-US" b="0" dirty="0"/>
          </a:p>
          <a:p>
            <a:pPr marL="342900" indent="-342900">
              <a:buFont typeface="Arial" panose="020B0604020202020204" pitchFamily="34" charset="0"/>
              <a:buChar char="•"/>
            </a:pPr>
            <a:r>
              <a:rPr lang="en-US" b="0" dirty="0">
                <a:hlinkClick r:id="rId12"/>
              </a:rPr>
              <a:t>and even more</a:t>
            </a:r>
            <a:endParaRPr lang="en-US" b="0" dirty="0"/>
          </a:p>
          <a:p>
            <a:pPr marL="342900" indent="-342900">
              <a:buFont typeface="Arial" panose="020B0604020202020204" pitchFamily="34" charset="0"/>
              <a:buChar char="•"/>
            </a:pPr>
            <a:endParaRPr lang="en-US" b="0" dirty="0"/>
          </a:p>
        </p:txBody>
      </p:sp>
      <p:sp>
        <p:nvSpPr>
          <p:cNvPr id="4" name="Slide Number Placeholder 3">
            <a:extLst>
              <a:ext uri="{FF2B5EF4-FFF2-40B4-BE49-F238E27FC236}">
                <a16:creationId xmlns="" xmlns:a16="http://schemas.microsoft.com/office/drawing/2014/main" id="{21E0BA04-C49F-4D74-9288-2924C6977411}"/>
              </a:ext>
            </a:extLst>
          </p:cNvPr>
          <p:cNvSpPr>
            <a:spLocks noGrp="1"/>
          </p:cNvSpPr>
          <p:nvPr>
            <p:ph type="sldNum" sz="quarter" idx="12"/>
          </p:nvPr>
        </p:nvSpPr>
        <p:spPr/>
        <p:txBody>
          <a:bodyPr/>
          <a:lstStyle/>
          <a:p>
            <a:fld id="{F56B81A7-7EBE-4055-A988-4EA163496A0A}" type="slidenum">
              <a:rPr lang="en-US" smtClean="0"/>
              <a:t>27</a:t>
            </a:fld>
            <a:endParaRPr lang="en-US"/>
          </a:p>
        </p:txBody>
      </p:sp>
    </p:spTree>
    <p:extLst>
      <p:ext uri="{BB962C8B-B14F-4D97-AF65-F5344CB8AC3E}">
        <p14:creationId xmlns:p14="http://schemas.microsoft.com/office/powerpoint/2010/main" val="35347431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Body styles</a:t>
            </a:r>
          </a:p>
        </p:txBody>
      </p:sp>
      <p:sp>
        <p:nvSpPr>
          <p:cNvPr id="8" name="Content Placeholder 7"/>
          <p:cNvSpPr>
            <a:spLocks noGrp="1"/>
          </p:cNvSpPr>
          <p:nvPr>
            <p:ph idx="1"/>
          </p:nvPr>
        </p:nvSpPr>
        <p:spPr>
          <a:xfrm>
            <a:off x="640976" y="3352800"/>
            <a:ext cx="8153400" cy="1524000"/>
          </a:xfrm>
        </p:spPr>
        <p:txBody>
          <a:bodyPr/>
          <a:lstStyle/>
          <a:p>
            <a:r>
              <a:rPr lang="en-US" sz="2400" dirty="0"/>
              <a:t>Applies a style to the entire body of your page</a:t>
            </a:r>
          </a:p>
          <a:p>
            <a:r>
              <a:rPr lang="en-US" sz="2400" dirty="0"/>
              <a:t>Saves you from manually applying a style to each element</a:t>
            </a:r>
            <a:endParaRPr lang="en-US" sz="2000" dirty="0"/>
          </a:p>
        </p:txBody>
      </p:sp>
      <p:sp>
        <p:nvSpPr>
          <p:cNvPr id="5" name="Slide Number Placeholder 4"/>
          <p:cNvSpPr>
            <a:spLocks noGrp="1"/>
          </p:cNvSpPr>
          <p:nvPr>
            <p:ph type="sldNum" sz="quarter" idx="12"/>
          </p:nvPr>
        </p:nvSpPr>
        <p:spPr/>
        <p:txBody>
          <a:bodyPr>
            <a:normAutofit fontScale="92500" lnSpcReduction="20000"/>
          </a:bodyPr>
          <a:lstStyle/>
          <a:p>
            <a:fld id="{CC76F15A-3445-4ED0-A4DF-DE4BBF06AE1A}" type="slidenum">
              <a:rPr lang="en-US" smtClean="0"/>
              <a:t>28</a:t>
            </a:fld>
            <a:endParaRPr lang="en-US"/>
          </a:p>
        </p:txBody>
      </p:sp>
      <p:sp>
        <p:nvSpPr>
          <p:cNvPr id="9" name="TextBox 8"/>
          <p:cNvSpPr txBox="1"/>
          <p:nvPr/>
        </p:nvSpPr>
        <p:spPr>
          <a:xfrm>
            <a:off x="609600" y="1600200"/>
            <a:ext cx="8153400" cy="1200329"/>
          </a:xfrm>
          <a:prstGeom prst="rect">
            <a:avLst/>
          </a:prstGeom>
          <a:solidFill>
            <a:schemeClr val="tx2">
              <a:lumMod val="20000"/>
              <a:lumOff val="80000"/>
            </a:schemeClr>
          </a:solidFill>
          <a:ln w="19050">
            <a:solidFill>
              <a:schemeClr val="tx1"/>
            </a:solidFill>
          </a:ln>
        </p:spPr>
        <p:txBody>
          <a:bodyPr wrap="square" rtlCol="0">
            <a:spAutoFit/>
          </a:bodyPr>
          <a:lstStyle/>
          <a:p>
            <a:r>
              <a:rPr lang="en-US" dirty="0">
                <a:latin typeface="Courier New" pitchFamily="49" charset="0"/>
                <a:cs typeface="Courier New" pitchFamily="49" charset="0"/>
              </a:rPr>
              <a:t>body {</a:t>
            </a:r>
          </a:p>
          <a:p>
            <a:r>
              <a:rPr lang="en-US" dirty="0">
                <a:latin typeface="Courier New" pitchFamily="49" charset="0"/>
                <a:cs typeface="Courier New" pitchFamily="49" charset="0"/>
              </a:rPr>
              <a:t>font-size: 16px;</a:t>
            </a:r>
          </a:p>
          <a:p>
            <a:r>
              <a:rPr lang="en-US" dirty="0">
                <a:latin typeface="Courier New" pitchFamily="49" charset="0"/>
                <a:cs typeface="Courier New" pitchFamily="49" charset="0"/>
              </a:rPr>
              <a:t>}		                                          								  </a:t>
            </a:r>
            <a:r>
              <a:rPr lang="en-US" i="1" dirty="0">
                <a:solidFill>
                  <a:schemeClr val="tx1">
                    <a:lumMod val="50000"/>
                    <a:lumOff val="50000"/>
                  </a:schemeClr>
                </a:solidFill>
                <a:latin typeface="Consolas" pitchFamily="49" charset="0"/>
                <a:cs typeface="Consolas" pitchFamily="49" charset="0"/>
              </a:rPr>
              <a:t>CSS</a:t>
            </a:r>
          </a:p>
        </p:txBody>
      </p:sp>
    </p:spTree>
    <p:extLst>
      <p:ext uri="{BB962C8B-B14F-4D97-AF65-F5344CB8AC3E}">
        <p14:creationId xmlns:p14="http://schemas.microsoft.com/office/powerpoint/2010/main" val="21600916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CSS comments /*…*/</a:t>
            </a:r>
          </a:p>
        </p:txBody>
      </p:sp>
      <p:sp>
        <p:nvSpPr>
          <p:cNvPr id="8" name="Content Placeholder 7"/>
          <p:cNvSpPr>
            <a:spLocks noGrp="1"/>
          </p:cNvSpPr>
          <p:nvPr>
            <p:ph idx="1"/>
          </p:nvPr>
        </p:nvSpPr>
        <p:spPr>
          <a:xfrm>
            <a:off x="640976" y="3657600"/>
            <a:ext cx="8153400" cy="1524000"/>
          </a:xfrm>
        </p:spPr>
        <p:txBody>
          <a:bodyPr>
            <a:normAutofit fontScale="92500"/>
          </a:bodyPr>
          <a:lstStyle/>
          <a:p>
            <a:r>
              <a:rPr lang="en-US" sz="2400" dirty="0"/>
              <a:t>The // single-line comment style is NOT supported in CSS</a:t>
            </a:r>
          </a:p>
          <a:p>
            <a:r>
              <a:rPr lang="en-US" sz="2400" dirty="0"/>
              <a:t>The &lt;!-- ... --&gt; HTML comment style is also NOT supported in CSS</a:t>
            </a:r>
          </a:p>
        </p:txBody>
      </p:sp>
      <p:sp>
        <p:nvSpPr>
          <p:cNvPr id="5" name="Slide Number Placeholder 4"/>
          <p:cNvSpPr>
            <a:spLocks noGrp="1"/>
          </p:cNvSpPr>
          <p:nvPr>
            <p:ph type="sldNum" sz="quarter" idx="12"/>
          </p:nvPr>
        </p:nvSpPr>
        <p:spPr/>
        <p:txBody>
          <a:bodyPr>
            <a:normAutofit fontScale="92500" lnSpcReduction="20000"/>
          </a:bodyPr>
          <a:lstStyle/>
          <a:p>
            <a:fld id="{CC76F15A-3445-4ED0-A4DF-DE4BBF06AE1A}" type="slidenum">
              <a:rPr lang="en-US" smtClean="0"/>
              <a:t>29</a:t>
            </a:fld>
            <a:endParaRPr lang="en-US"/>
          </a:p>
        </p:txBody>
      </p:sp>
      <p:sp>
        <p:nvSpPr>
          <p:cNvPr id="9" name="TextBox 8"/>
          <p:cNvSpPr txBox="1"/>
          <p:nvPr/>
        </p:nvSpPr>
        <p:spPr>
          <a:xfrm>
            <a:off x="609600" y="1600200"/>
            <a:ext cx="8153400" cy="1477328"/>
          </a:xfrm>
          <a:prstGeom prst="rect">
            <a:avLst/>
          </a:prstGeom>
          <a:solidFill>
            <a:schemeClr val="tx2">
              <a:lumMod val="20000"/>
              <a:lumOff val="80000"/>
            </a:schemeClr>
          </a:solidFill>
          <a:ln w="19050">
            <a:solidFill>
              <a:schemeClr val="tx1"/>
            </a:solidFill>
          </a:ln>
        </p:spPr>
        <p:txBody>
          <a:bodyPr wrap="square" rtlCol="0">
            <a:spAutoFit/>
          </a:bodyPr>
          <a:lstStyle/>
          <a:p>
            <a:r>
              <a:rPr lang="en-US" b="1" dirty="0">
                <a:latin typeface="Courier New" pitchFamily="49" charset="0"/>
                <a:cs typeface="Courier New" pitchFamily="49" charset="0"/>
              </a:rPr>
              <a:t>/* This is a comment.</a:t>
            </a:r>
          </a:p>
          <a:p>
            <a:r>
              <a:rPr lang="en-US" b="1" dirty="0">
                <a:latin typeface="Courier New" pitchFamily="49" charset="0"/>
                <a:cs typeface="Courier New" pitchFamily="49" charset="0"/>
              </a:rPr>
              <a:t>It can span many lines in the CSS file. */</a:t>
            </a:r>
          </a:p>
          <a:p>
            <a:r>
              <a:rPr lang="en-US" dirty="0">
                <a:latin typeface="Courier New" pitchFamily="49" charset="0"/>
                <a:cs typeface="Courier New" pitchFamily="49" charset="0"/>
              </a:rPr>
              <a:t>p {</a:t>
            </a:r>
          </a:p>
          <a:p>
            <a:r>
              <a:rPr lang="en-US" dirty="0">
                <a:latin typeface="Courier New" pitchFamily="49" charset="0"/>
                <a:cs typeface="Courier New" pitchFamily="49" charset="0"/>
              </a:rPr>
              <a:t>color: red; background-color: aqua;</a:t>
            </a:r>
          </a:p>
          <a:p>
            <a:r>
              <a:rPr lang="en-US" dirty="0">
                <a:latin typeface="Courier New" pitchFamily="49" charset="0"/>
                <a:cs typeface="Courier New" pitchFamily="49" charset="0"/>
              </a:rPr>
              <a:t>} 							        </a:t>
            </a:r>
            <a:r>
              <a:rPr lang="en-US" i="1" dirty="0">
                <a:solidFill>
                  <a:schemeClr val="tx1">
                    <a:lumMod val="50000"/>
                    <a:lumOff val="50000"/>
                  </a:schemeClr>
                </a:solidFill>
                <a:latin typeface="Consolas" pitchFamily="49" charset="0"/>
                <a:cs typeface="Consolas" pitchFamily="49" charset="0"/>
              </a:rPr>
              <a:t>CSS</a:t>
            </a:r>
          </a:p>
        </p:txBody>
      </p:sp>
    </p:spTree>
    <p:extLst>
      <p:ext uri="{BB962C8B-B14F-4D97-AF65-F5344CB8AC3E}">
        <p14:creationId xmlns:p14="http://schemas.microsoft.com/office/powerpoint/2010/main" val="1815673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19C4E86-C3CA-4837-8E50-82B1B2309EF2}"/>
              </a:ext>
            </a:extLst>
          </p:cNvPr>
          <p:cNvSpPr>
            <a:spLocks noGrp="1"/>
          </p:cNvSpPr>
          <p:nvPr>
            <p:ph type="title"/>
          </p:nvPr>
        </p:nvSpPr>
        <p:spPr/>
        <p:txBody>
          <a:bodyPr/>
          <a:lstStyle/>
          <a:p>
            <a:r>
              <a:rPr lang="en-US" dirty="0"/>
              <a:t>Styling HTML with CSS</a:t>
            </a:r>
            <a:br>
              <a:rPr lang="en-US" dirty="0"/>
            </a:br>
            <a:endParaRPr lang="en-US" dirty="0"/>
          </a:p>
        </p:txBody>
      </p:sp>
      <p:sp>
        <p:nvSpPr>
          <p:cNvPr id="3" name="Content Placeholder 2">
            <a:extLst>
              <a:ext uri="{FF2B5EF4-FFF2-40B4-BE49-F238E27FC236}">
                <a16:creationId xmlns="" xmlns:a16="http://schemas.microsoft.com/office/drawing/2014/main" id="{F97D3268-ACFE-412A-88D1-B3DBE296D4C2}"/>
              </a:ext>
            </a:extLst>
          </p:cNvPr>
          <p:cNvSpPr>
            <a:spLocks noGrp="1"/>
          </p:cNvSpPr>
          <p:nvPr>
            <p:ph idx="1"/>
          </p:nvPr>
        </p:nvSpPr>
        <p:spPr/>
        <p:txBody>
          <a:bodyPr/>
          <a:lstStyle/>
          <a:p>
            <a:pPr marL="342900" indent="-342900">
              <a:buFont typeface="Arial" panose="020B0604020202020204" pitchFamily="34" charset="0"/>
              <a:buChar char="•"/>
            </a:pPr>
            <a:r>
              <a:rPr lang="en-US" dirty="0"/>
              <a:t>CSS</a:t>
            </a:r>
            <a:r>
              <a:rPr lang="en-US" b="0" dirty="0"/>
              <a:t> stands for </a:t>
            </a:r>
            <a:r>
              <a:rPr lang="en-US" dirty="0"/>
              <a:t>C</a:t>
            </a:r>
            <a:r>
              <a:rPr lang="en-US" b="0" dirty="0"/>
              <a:t>ascading </a:t>
            </a:r>
            <a:r>
              <a:rPr lang="en-US" dirty="0"/>
              <a:t>S</a:t>
            </a:r>
            <a:r>
              <a:rPr lang="en-US" b="0" dirty="0"/>
              <a:t>tyle </a:t>
            </a:r>
            <a:r>
              <a:rPr lang="en-US" dirty="0"/>
              <a:t>S</a:t>
            </a:r>
            <a:r>
              <a:rPr lang="en-US" b="0" dirty="0"/>
              <a:t>heets.</a:t>
            </a:r>
          </a:p>
          <a:p>
            <a:pPr marL="342900" indent="-342900">
              <a:buFont typeface="Arial" panose="020B0604020202020204" pitchFamily="34" charset="0"/>
              <a:buChar char="•"/>
            </a:pPr>
            <a:r>
              <a:rPr lang="en-US" b="0" dirty="0"/>
              <a:t>CSS describes </a:t>
            </a:r>
            <a:r>
              <a:rPr lang="en-US" dirty="0"/>
              <a:t>how HTML elements are to be displayed on screen, paper, or in other media</a:t>
            </a:r>
            <a:r>
              <a:rPr lang="en-US" b="0" dirty="0"/>
              <a:t>.</a:t>
            </a:r>
          </a:p>
          <a:p>
            <a:pPr marL="342900" indent="-342900">
              <a:buFont typeface="Arial" panose="020B0604020202020204" pitchFamily="34" charset="0"/>
              <a:buChar char="•"/>
            </a:pPr>
            <a:r>
              <a:rPr lang="en-US" b="0" dirty="0"/>
              <a:t>CSS </a:t>
            </a:r>
            <a:r>
              <a:rPr lang="en-US" dirty="0"/>
              <a:t>saves a lot of work</a:t>
            </a:r>
            <a:r>
              <a:rPr lang="en-US" b="0" dirty="0"/>
              <a:t>. It can control the layout of multiple web pages all at once.</a:t>
            </a:r>
          </a:p>
          <a:p>
            <a:pPr marL="342900" indent="-342900">
              <a:buFont typeface="Arial" panose="020B0604020202020204" pitchFamily="34" charset="0"/>
              <a:buChar char="•"/>
            </a:pPr>
            <a:r>
              <a:rPr lang="en-US" b="0" dirty="0"/>
              <a:t>The most common way to add CSS, is to keep the styles in separate CSS files</a:t>
            </a:r>
            <a:endParaRPr lang="en-US" dirty="0"/>
          </a:p>
        </p:txBody>
      </p:sp>
      <p:sp>
        <p:nvSpPr>
          <p:cNvPr id="4" name="Slide Number Placeholder 3">
            <a:extLst>
              <a:ext uri="{FF2B5EF4-FFF2-40B4-BE49-F238E27FC236}">
                <a16:creationId xmlns="" xmlns:a16="http://schemas.microsoft.com/office/drawing/2014/main" id="{1722D254-09E6-423C-8057-89320F736D84}"/>
              </a:ext>
            </a:extLst>
          </p:cNvPr>
          <p:cNvSpPr>
            <a:spLocks noGrp="1"/>
          </p:cNvSpPr>
          <p:nvPr>
            <p:ph type="sldNum" sz="quarter" idx="12"/>
          </p:nvPr>
        </p:nvSpPr>
        <p:spPr/>
        <p:txBody>
          <a:bodyPr/>
          <a:lstStyle/>
          <a:p>
            <a:fld id="{F56B81A7-7EBE-4055-A988-4EA163496A0A}" type="slidenum">
              <a:rPr lang="en-US" smtClean="0"/>
              <a:t>3</a:t>
            </a:fld>
            <a:endParaRPr lang="en-US"/>
          </a:p>
        </p:txBody>
      </p:sp>
    </p:spTree>
    <p:extLst>
      <p:ext uri="{BB962C8B-B14F-4D97-AF65-F5344CB8AC3E}">
        <p14:creationId xmlns:p14="http://schemas.microsoft.com/office/powerpoint/2010/main" val="37114225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Grouping styles</a:t>
            </a:r>
          </a:p>
        </p:txBody>
      </p:sp>
      <p:sp>
        <p:nvSpPr>
          <p:cNvPr id="8" name="Content Placeholder 7"/>
          <p:cNvSpPr>
            <a:spLocks noGrp="1"/>
          </p:cNvSpPr>
          <p:nvPr>
            <p:ph idx="1"/>
          </p:nvPr>
        </p:nvSpPr>
        <p:spPr>
          <a:xfrm>
            <a:off x="640976" y="5029200"/>
            <a:ext cx="8153400" cy="1524000"/>
          </a:xfrm>
        </p:spPr>
        <p:txBody>
          <a:bodyPr/>
          <a:lstStyle/>
          <a:p>
            <a:r>
              <a:rPr lang="en-US" sz="2400" dirty="0"/>
              <a:t>A style can select multiple elements separated by commas</a:t>
            </a:r>
          </a:p>
          <a:p>
            <a:r>
              <a:rPr lang="en-US" sz="2400" dirty="0"/>
              <a:t>The individual elements can also have their own styles </a:t>
            </a:r>
          </a:p>
        </p:txBody>
      </p:sp>
      <p:sp>
        <p:nvSpPr>
          <p:cNvPr id="5" name="Slide Number Placeholder 4"/>
          <p:cNvSpPr>
            <a:spLocks noGrp="1"/>
          </p:cNvSpPr>
          <p:nvPr>
            <p:ph type="sldNum" sz="quarter" idx="12"/>
          </p:nvPr>
        </p:nvSpPr>
        <p:spPr/>
        <p:txBody>
          <a:bodyPr>
            <a:normAutofit fontScale="92500" lnSpcReduction="20000"/>
          </a:bodyPr>
          <a:lstStyle/>
          <a:p>
            <a:fld id="{CC76F15A-3445-4ED0-A4DF-DE4BBF06AE1A}" type="slidenum">
              <a:rPr lang="en-US" smtClean="0"/>
              <a:t>30</a:t>
            </a:fld>
            <a:endParaRPr lang="en-US"/>
          </a:p>
        </p:txBody>
      </p:sp>
      <p:sp>
        <p:nvSpPr>
          <p:cNvPr id="9" name="TextBox 8"/>
          <p:cNvSpPr txBox="1"/>
          <p:nvPr/>
        </p:nvSpPr>
        <p:spPr>
          <a:xfrm>
            <a:off x="609600" y="1600200"/>
            <a:ext cx="8153400" cy="1754326"/>
          </a:xfrm>
          <a:prstGeom prst="rect">
            <a:avLst/>
          </a:prstGeom>
          <a:solidFill>
            <a:schemeClr val="tx2">
              <a:lumMod val="20000"/>
              <a:lumOff val="80000"/>
            </a:schemeClr>
          </a:solidFill>
          <a:ln w="19050">
            <a:solidFill>
              <a:schemeClr val="tx1"/>
            </a:solidFill>
          </a:ln>
        </p:spPr>
        <p:txBody>
          <a:bodyPr wrap="square" rtlCol="0">
            <a:spAutoFit/>
          </a:bodyPr>
          <a:lstStyle/>
          <a:p>
            <a:r>
              <a:rPr lang="en-US" dirty="0">
                <a:latin typeface="Courier New" pitchFamily="49" charset="0"/>
                <a:cs typeface="Courier New" pitchFamily="49" charset="0"/>
              </a:rPr>
              <a:t>p</a:t>
            </a:r>
            <a:r>
              <a:rPr lang="en-US" b="1" dirty="0">
                <a:latin typeface="Courier New" pitchFamily="49" charset="0"/>
                <a:cs typeface="Courier New" pitchFamily="49" charset="0"/>
              </a:rPr>
              <a:t>, h1, h2 </a:t>
            </a:r>
            <a:r>
              <a:rPr lang="en-US" dirty="0">
                <a:latin typeface="Courier New" pitchFamily="49" charset="0"/>
                <a:cs typeface="Courier New" pitchFamily="49" charset="0"/>
              </a:rPr>
              <a:t>{</a:t>
            </a:r>
          </a:p>
          <a:p>
            <a:r>
              <a:rPr lang="en-US" dirty="0">
                <a:latin typeface="Courier New" pitchFamily="49" charset="0"/>
                <a:cs typeface="Courier New" pitchFamily="49" charset="0"/>
              </a:rPr>
              <a:t>color: green;</a:t>
            </a:r>
          </a:p>
          <a:p>
            <a:r>
              <a:rPr lang="en-US" dirty="0">
                <a:latin typeface="Courier New" pitchFamily="49" charset="0"/>
                <a:cs typeface="Courier New" pitchFamily="49" charset="0"/>
              </a:rPr>
              <a:t>}</a:t>
            </a:r>
          </a:p>
          <a:p>
            <a:r>
              <a:rPr lang="en-US" dirty="0">
                <a:latin typeface="Courier New" pitchFamily="49" charset="0"/>
                <a:cs typeface="Courier New" pitchFamily="49" charset="0"/>
              </a:rPr>
              <a:t>h2 {</a:t>
            </a:r>
          </a:p>
          <a:p>
            <a:r>
              <a:rPr lang="en-US" dirty="0">
                <a:latin typeface="Courier New" pitchFamily="49" charset="0"/>
                <a:cs typeface="Courier New" pitchFamily="49" charset="0"/>
              </a:rPr>
              <a:t>background-color: yellow;</a:t>
            </a:r>
          </a:p>
          <a:p>
            <a:r>
              <a:rPr lang="en-US" dirty="0">
                <a:latin typeface="Courier New" pitchFamily="49" charset="0"/>
                <a:cs typeface="Courier New" pitchFamily="49" charset="0"/>
              </a:rPr>
              <a:t>}							        </a:t>
            </a:r>
            <a:r>
              <a:rPr lang="en-US" i="1" dirty="0">
                <a:solidFill>
                  <a:schemeClr val="tx1">
                    <a:lumMod val="50000"/>
                    <a:lumOff val="50000"/>
                  </a:schemeClr>
                </a:solidFill>
                <a:latin typeface="Consolas" pitchFamily="49" charset="0"/>
                <a:cs typeface="Consolas" pitchFamily="49" charset="0"/>
              </a:rPr>
              <a:t>CSS</a:t>
            </a:r>
          </a:p>
        </p:txBody>
      </p:sp>
      <p:sp>
        <p:nvSpPr>
          <p:cNvPr id="7" name="TextBox 6"/>
          <p:cNvSpPr txBox="1"/>
          <p:nvPr/>
        </p:nvSpPr>
        <p:spPr>
          <a:xfrm>
            <a:off x="587188" y="3505200"/>
            <a:ext cx="8153400" cy="1261884"/>
          </a:xfrm>
          <a:prstGeom prst="rect">
            <a:avLst/>
          </a:prstGeom>
          <a:solidFill>
            <a:schemeClr val="bg1"/>
          </a:solidFill>
          <a:ln w="19050">
            <a:solidFill>
              <a:schemeClr val="tx1"/>
            </a:solidFill>
          </a:ln>
        </p:spPr>
        <p:txBody>
          <a:bodyPr wrap="square" rtlCol="0">
            <a:spAutoFit/>
          </a:bodyPr>
          <a:lstStyle/>
          <a:p>
            <a:r>
              <a:rPr lang="en-US" sz="2000" dirty="0">
                <a:solidFill>
                  <a:schemeClr val="accent5">
                    <a:lumMod val="50000"/>
                  </a:schemeClr>
                </a:solidFill>
                <a:latin typeface="Times New Roman" pitchFamily="18" charset="0"/>
                <a:cs typeface="Times New Roman" pitchFamily="18" charset="0"/>
              </a:rPr>
              <a:t>This paragraph uses the above style.</a:t>
            </a:r>
          </a:p>
          <a:p>
            <a:endParaRPr lang="en-US" sz="2000" dirty="0"/>
          </a:p>
          <a:p>
            <a:endParaRPr lang="en-US" i="1" dirty="0">
              <a:solidFill>
                <a:schemeClr val="tx1">
                  <a:lumMod val="50000"/>
                  <a:lumOff val="50000"/>
                </a:schemeClr>
              </a:solidFill>
              <a:latin typeface="Consolas" pitchFamily="49" charset="0"/>
              <a:cs typeface="Consolas" pitchFamily="49" charset="0"/>
            </a:endParaRPr>
          </a:p>
          <a:p>
            <a:r>
              <a:rPr lang="en-US" i="1" dirty="0">
                <a:solidFill>
                  <a:schemeClr val="tx1">
                    <a:lumMod val="50000"/>
                    <a:lumOff val="50000"/>
                  </a:schemeClr>
                </a:solidFill>
                <a:latin typeface="Consolas" pitchFamily="49" charset="0"/>
                <a:cs typeface="Consolas" pitchFamily="49" charset="0"/>
              </a:rPr>
              <a:t>							      output</a:t>
            </a:r>
          </a:p>
        </p:txBody>
      </p:sp>
      <p:sp>
        <p:nvSpPr>
          <p:cNvPr id="3" name="Rectangle 2"/>
          <p:cNvSpPr/>
          <p:nvPr/>
        </p:nvSpPr>
        <p:spPr>
          <a:xfrm>
            <a:off x="609600" y="3962400"/>
            <a:ext cx="8130988" cy="338554"/>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a:solidFill>
                  <a:schemeClr val="accent5">
                    <a:lumMod val="50000"/>
                  </a:schemeClr>
                </a:solidFill>
                <a:latin typeface="Times New Roman" pitchFamily="18" charset="0"/>
                <a:cs typeface="Times New Roman" pitchFamily="18" charset="0"/>
              </a:rPr>
              <a:t>This h2 uses the above styles.</a:t>
            </a:r>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41603145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Descendant (nested) selector</a:t>
            </a:r>
            <a:endParaRPr lang="ar-JO" dirty="0"/>
          </a:p>
        </p:txBody>
      </p:sp>
      <p:sp>
        <p:nvSpPr>
          <p:cNvPr id="3" name="Content Placeholder 2"/>
          <p:cNvSpPr>
            <a:spLocks noGrp="1"/>
          </p:cNvSpPr>
          <p:nvPr>
            <p:ph idx="1"/>
          </p:nvPr>
        </p:nvSpPr>
        <p:spPr/>
        <p:txBody>
          <a:bodyPr>
            <a:normAutofit/>
          </a:bodyPr>
          <a:lstStyle/>
          <a:p>
            <a:pPr marL="342900" indent="-342900">
              <a:buFont typeface="Arial" panose="020B0604020202020204" pitchFamily="34" charset="0"/>
              <a:buChar char="•"/>
            </a:pPr>
            <a:r>
              <a:rPr lang="en-US" sz="2400" b="0" dirty="0"/>
              <a:t>Syntax is similar to the example of grouping selectors—but without the commas</a:t>
            </a:r>
          </a:p>
          <a:p>
            <a:pPr marL="342900" indent="-342900">
              <a:buFont typeface="Arial" panose="020B0604020202020204" pitchFamily="34" charset="0"/>
              <a:buChar char="•"/>
            </a:pPr>
            <a:r>
              <a:rPr lang="en-US" sz="2400" b="0" dirty="0"/>
              <a:t>Selects all elements that correspond to the “nested” structure specified by the selector</a:t>
            </a:r>
          </a:p>
          <a:p>
            <a:pPr lvl="1"/>
            <a:endParaRPr lang="en-US" dirty="0"/>
          </a:p>
          <a:p>
            <a:pPr lvl="1"/>
            <a:endParaRPr lang="en-US" dirty="0"/>
          </a:p>
          <a:p>
            <a:pPr marL="342900" indent="-342900">
              <a:buFont typeface="Arial" panose="020B0604020202020204" pitchFamily="34" charset="0"/>
              <a:buChar char="•"/>
            </a:pPr>
            <a:r>
              <a:rPr lang="en-US" b="0" dirty="0"/>
              <a:t>E.g., the above style will apply to any &lt;strong&gt; HTML tag that lies </a:t>
            </a:r>
            <a:r>
              <a:rPr lang="en-US" b="0" dirty="0">
                <a:solidFill>
                  <a:srgbClr val="FF0000"/>
                </a:solidFill>
              </a:rPr>
              <a:t>within </a:t>
            </a:r>
            <a:r>
              <a:rPr lang="en-US" b="0" dirty="0"/>
              <a:t>an &lt;a&gt; tag that lies within an &lt;li&gt; tag that lies </a:t>
            </a:r>
            <a:r>
              <a:rPr lang="en-US" b="0" dirty="0">
                <a:solidFill>
                  <a:srgbClr val="FF0000"/>
                </a:solidFill>
              </a:rPr>
              <a:t>within </a:t>
            </a:r>
            <a:r>
              <a:rPr lang="en-US" b="0" dirty="0"/>
              <a:t>a &lt;</a:t>
            </a:r>
            <a:r>
              <a:rPr lang="en-US" b="0" dirty="0" err="1"/>
              <a:t>ul</a:t>
            </a:r>
            <a:r>
              <a:rPr lang="en-US" b="0" dirty="0"/>
              <a:t>&gt; tag</a:t>
            </a:r>
          </a:p>
          <a:p>
            <a:endParaRPr lang="en-US" sz="2400" dirty="0"/>
          </a:p>
          <a:p>
            <a:endParaRPr lang="ar-JO" dirty="0"/>
          </a:p>
        </p:txBody>
      </p:sp>
      <p:sp>
        <p:nvSpPr>
          <p:cNvPr id="4" name="Slide Number Placeholder 3"/>
          <p:cNvSpPr>
            <a:spLocks noGrp="1"/>
          </p:cNvSpPr>
          <p:nvPr>
            <p:ph type="sldNum" sz="quarter" idx="12"/>
          </p:nvPr>
        </p:nvSpPr>
        <p:spPr/>
        <p:txBody>
          <a:bodyPr/>
          <a:lstStyle/>
          <a:p>
            <a:fld id="{F56B81A7-7EBE-4055-A988-4EA163496A0A}" type="slidenum">
              <a:rPr lang="en-US" smtClean="0"/>
              <a:t>31</a:t>
            </a:fld>
            <a:endParaRPr lang="en-US"/>
          </a:p>
        </p:txBody>
      </p:sp>
      <p:sp>
        <p:nvSpPr>
          <p:cNvPr id="5" name="TextBox 4">
            <a:extLst>
              <a:ext uri="{FF2B5EF4-FFF2-40B4-BE49-F238E27FC236}">
                <a16:creationId xmlns="" xmlns:a16="http://schemas.microsoft.com/office/drawing/2014/main" id="{2BAC6DC2-ECB9-47B0-A3A8-946560251DC3}"/>
              </a:ext>
            </a:extLst>
          </p:cNvPr>
          <p:cNvSpPr txBox="1"/>
          <p:nvPr/>
        </p:nvSpPr>
        <p:spPr>
          <a:xfrm>
            <a:off x="914400" y="3505200"/>
            <a:ext cx="7620000" cy="646331"/>
          </a:xfrm>
          <a:prstGeom prst="rect">
            <a:avLst/>
          </a:prstGeom>
          <a:solidFill>
            <a:schemeClr val="tx2">
              <a:lumMod val="20000"/>
              <a:lumOff val="80000"/>
            </a:schemeClr>
          </a:solidFill>
          <a:ln w="19050">
            <a:solidFill>
              <a:schemeClr val="tx1"/>
            </a:solidFill>
          </a:ln>
        </p:spPr>
        <p:txBody>
          <a:bodyPr wrap="square" rtlCol="0">
            <a:spAutoFit/>
          </a:bodyPr>
          <a:lstStyle/>
          <a:p>
            <a:r>
              <a:rPr lang="en-US" dirty="0" err="1">
                <a:latin typeface="Courier"/>
                <a:cs typeface="Courier"/>
              </a:rPr>
              <a:t>ul</a:t>
            </a:r>
            <a:r>
              <a:rPr lang="en-US" dirty="0">
                <a:latin typeface="Courier"/>
                <a:cs typeface="Courier"/>
              </a:rPr>
              <a:t> li a strong{</a:t>
            </a:r>
            <a:r>
              <a:rPr lang="en-US" dirty="0" err="1">
                <a:latin typeface="Courier"/>
                <a:cs typeface="Courier"/>
              </a:rPr>
              <a:t>color:green</a:t>
            </a:r>
            <a:r>
              <a:rPr lang="en-US" dirty="0">
                <a:latin typeface="Courier"/>
                <a:cs typeface="Courier"/>
              </a:rPr>
              <a:t>;} </a:t>
            </a:r>
            <a:r>
              <a:rPr lang="en-US" dirty="0">
                <a:latin typeface="Courier New" pitchFamily="49" charset="0"/>
                <a:cs typeface="Courier New" pitchFamily="49" charset="0"/>
              </a:rPr>
              <a:t>				        </a:t>
            </a:r>
            <a:r>
              <a:rPr lang="en-US" i="1" dirty="0">
                <a:solidFill>
                  <a:schemeClr val="tx1">
                    <a:lumMod val="50000"/>
                    <a:lumOff val="50000"/>
                  </a:schemeClr>
                </a:solidFill>
                <a:latin typeface="Consolas" pitchFamily="49" charset="0"/>
                <a:cs typeface="Consolas" pitchFamily="49" charset="0"/>
              </a:rPr>
              <a:t>CSS</a:t>
            </a:r>
          </a:p>
        </p:txBody>
      </p:sp>
    </p:spTree>
    <p:extLst>
      <p:ext uri="{BB962C8B-B14F-4D97-AF65-F5344CB8AC3E}">
        <p14:creationId xmlns:p14="http://schemas.microsoft.com/office/powerpoint/2010/main" val="417038015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9145D2-E08C-437A-BD2B-50BD60F04507}"/>
              </a:ext>
            </a:extLst>
          </p:cNvPr>
          <p:cNvSpPr>
            <a:spLocks noGrp="1"/>
          </p:cNvSpPr>
          <p:nvPr>
            <p:ph type="title"/>
          </p:nvPr>
        </p:nvSpPr>
        <p:spPr/>
        <p:txBody>
          <a:bodyPr/>
          <a:lstStyle/>
          <a:p>
            <a:r>
              <a:rPr lang="en-US" dirty="0"/>
              <a:t>CSS Example</a:t>
            </a:r>
          </a:p>
        </p:txBody>
      </p:sp>
      <p:sp>
        <p:nvSpPr>
          <p:cNvPr id="3" name="Content Placeholder 2">
            <a:extLst>
              <a:ext uri="{FF2B5EF4-FFF2-40B4-BE49-F238E27FC236}">
                <a16:creationId xmlns="" xmlns:a16="http://schemas.microsoft.com/office/drawing/2014/main" id="{92AB175D-5666-4A38-93EB-1F007A9C6F7A}"/>
              </a:ext>
            </a:extLst>
          </p:cNvPr>
          <p:cNvSpPr>
            <a:spLocks noGrp="1"/>
          </p:cNvSpPr>
          <p:nvPr>
            <p:ph idx="1"/>
          </p:nvPr>
        </p:nvSpPr>
        <p:spPr/>
        <p:txBody>
          <a:bodyPr/>
          <a:lstStyle/>
          <a:p>
            <a:r>
              <a:rPr lang="en-US" dirty="0"/>
              <a:t>Example.html			        style.css</a:t>
            </a:r>
          </a:p>
        </p:txBody>
      </p:sp>
      <p:sp>
        <p:nvSpPr>
          <p:cNvPr id="4" name="Slide Number Placeholder 3">
            <a:extLst>
              <a:ext uri="{FF2B5EF4-FFF2-40B4-BE49-F238E27FC236}">
                <a16:creationId xmlns="" xmlns:a16="http://schemas.microsoft.com/office/drawing/2014/main" id="{89ACC2A6-B43F-4158-BC9F-52850DD69792}"/>
              </a:ext>
            </a:extLst>
          </p:cNvPr>
          <p:cNvSpPr>
            <a:spLocks noGrp="1"/>
          </p:cNvSpPr>
          <p:nvPr>
            <p:ph type="sldNum" sz="quarter" idx="12"/>
          </p:nvPr>
        </p:nvSpPr>
        <p:spPr/>
        <p:txBody>
          <a:bodyPr/>
          <a:lstStyle/>
          <a:p>
            <a:fld id="{F56B81A7-7EBE-4055-A988-4EA163496A0A}" type="slidenum">
              <a:rPr lang="en-US" smtClean="0"/>
              <a:t>32</a:t>
            </a:fld>
            <a:endParaRPr lang="en-US"/>
          </a:p>
        </p:txBody>
      </p:sp>
      <p:sp>
        <p:nvSpPr>
          <p:cNvPr id="5" name="TextBox 4">
            <a:extLst>
              <a:ext uri="{FF2B5EF4-FFF2-40B4-BE49-F238E27FC236}">
                <a16:creationId xmlns="" xmlns:a16="http://schemas.microsoft.com/office/drawing/2014/main" id="{33DBDD42-AE27-4151-924C-3E860817899F}"/>
              </a:ext>
            </a:extLst>
          </p:cNvPr>
          <p:cNvSpPr txBox="1"/>
          <p:nvPr/>
        </p:nvSpPr>
        <p:spPr>
          <a:xfrm>
            <a:off x="471486" y="2133600"/>
            <a:ext cx="4252913" cy="3293209"/>
          </a:xfrm>
          <a:prstGeom prst="rect">
            <a:avLst/>
          </a:prstGeom>
          <a:solidFill>
            <a:schemeClr val="tx2">
              <a:lumMod val="20000"/>
              <a:lumOff val="80000"/>
            </a:schemeClr>
          </a:solidFill>
          <a:ln w="19050">
            <a:solidFill>
              <a:schemeClr val="tx1"/>
            </a:solidFill>
          </a:ln>
        </p:spPr>
        <p:txBody>
          <a:bodyPr wrap="square" rtlCol="0">
            <a:spAutoFit/>
          </a:bodyPr>
          <a:lstStyle/>
          <a:p>
            <a:r>
              <a:rPr lang="en-US" sz="1600" dirty="0">
                <a:latin typeface="Courier New" pitchFamily="49" charset="0"/>
                <a:cs typeface="Courier New" pitchFamily="49" charset="0"/>
              </a:rPr>
              <a:t>&lt;!DOCTYPE html&gt;</a:t>
            </a:r>
          </a:p>
          <a:p>
            <a:r>
              <a:rPr lang="en-US" sz="1600" dirty="0">
                <a:latin typeface="Courier New" pitchFamily="49" charset="0"/>
                <a:cs typeface="Courier New" pitchFamily="49" charset="0"/>
              </a:rPr>
              <a:t>&lt;html&gt;</a:t>
            </a:r>
          </a:p>
          <a:p>
            <a:r>
              <a:rPr lang="en-US" sz="1600" dirty="0">
                <a:latin typeface="Courier New" pitchFamily="49" charset="0"/>
                <a:cs typeface="Courier New" pitchFamily="49" charset="0"/>
              </a:rPr>
              <a:t>&lt;head&gt;</a:t>
            </a:r>
          </a:p>
          <a:p>
            <a:r>
              <a:rPr lang="en-US" sz="1600" dirty="0">
                <a:latin typeface="Courier New" pitchFamily="49" charset="0"/>
                <a:cs typeface="Courier New" pitchFamily="49" charset="0"/>
              </a:rPr>
              <a:t>&lt;link </a:t>
            </a:r>
            <a:r>
              <a:rPr lang="en-US" sz="1600" dirty="0" err="1">
                <a:latin typeface="Courier New" pitchFamily="49" charset="0"/>
                <a:cs typeface="Courier New" pitchFamily="49" charset="0"/>
              </a:rPr>
              <a:t>href</a:t>
            </a:r>
            <a:r>
              <a:rPr lang="en-US" sz="1600" dirty="0">
                <a:latin typeface="Courier New" pitchFamily="49" charset="0"/>
                <a:cs typeface="Courier New" pitchFamily="49" charset="0"/>
              </a:rPr>
              <a:t>=“style.css" type="text/</a:t>
            </a:r>
            <a:r>
              <a:rPr lang="en-US" sz="1600" dirty="0" err="1">
                <a:latin typeface="Courier New" pitchFamily="49" charset="0"/>
                <a:cs typeface="Courier New" pitchFamily="49" charset="0"/>
              </a:rPr>
              <a:t>css</a:t>
            </a:r>
            <a:r>
              <a:rPr lang="en-US" sz="1600" dirty="0">
                <a:latin typeface="Courier New" pitchFamily="49" charset="0"/>
                <a:cs typeface="Courier New" pitchFamily="49" charset="0"/>
              </a:rPr>
              <a:t>" </a:t>
            </a:r>
            <a:r>
              <a:rPr lang="en-US" sz="1600" dirty="0" err="1">
                <a:latin typeface="Courier New" pitchFamily="49" charset="0"/>
                <a:cs typeface="Courier New" pitchFamily="49" charset="0"/>
              </a:rPr>
              <a:t>rel</a:t>
            </a:r>
            <a:r>
              <a:rPr lang="en-US" sz="1600" dirty="0">
                <a:latin typeface="Courier New" pitchFamily="49" charset="0"/>
                <a:cs typeface="Courier New" pitchFamily="49" charset="0"/>
              </a:rPr>
              <a:t>="stylesheet" /&gt;</a:t>
            </a:r>
          </a:p>
          <a:p>
            <a:r>
              <a:rPr lang="en-US" sz="1600" dirty="0">
                <a:latin typeface="Courier New" pitchFamily="49" charset="0"/>
                <a:cs typeface="Courier New" pitchFamily="49" charset="0"/>
              </a:rPr>
              <a:t>&lt;/head&gt;</a:t>
            </a:r>
          </a:p>
          <a:p>
            <a:r>
              <a:rPr lang="en-US" sz="1600" dirty="0">
                <a:latin typeface="Courier New" pitchFamily="49" charset="0"/>
                <a:cs typeface="Courier New" pitchFamily="49" charset="0"/>
              </a:rPr>
              <a:t>&lt;body&gt;</a:t>
            </a:r>
          </a:p>
          <a:p>
            <a:r>
              <a:rPr lang="en-US" sz="1600" dirty="0">
                <a:latin typeface="Courier New" pitchFamily="49" charset="0"/>
                <a:cs typeface="Courier New" pitchFamily="49" charset="0"/>
              </a:rPr>
              <a:t>&lt;h1&gt;My First CSS Example&lt;/h1&gt;</a:t>
            </a:r>
          </a:p>
          <a:p>
            <a:r>
              <a:rPr lang="en-US" sz="1600" dirty="0">
                <a:latin typeface="Courier New" pitchFamily="49" charset="0"/>
                <a:cs typeface="Courier New" pitchFamily="49" charset="0"/>
              </a:rPr>
              <a:t>&lt;p&gt;This is a paragraph.&lt;/p&gt;</a:t>
            </a:r>
          </a:p>
          <a:p>
            <a:r>
              <a:rPr lang="en-US" sz="1600" dirty="0">
                <a:latin typeface="Courier New" pitchFamily="49" charset="0"/>
                <a:cs typeface="Courier New" pitchFamily="49" charset="0"/>
              </a:rPr>
              <a:t>&lt;/body&gt;</a:t>
            </a:r>
          </a:p>
          <a:p>
            <a:r>
              <a:rPr lang="en-US" sz="1600" dirty="0">
                <a:latin typeface="Courier New" pitchFamily="49" charset="0"/>
                <a:cs typeface="Courier New" pitchFamily="49" charset="0"/>
              </a:rPr>
              <a:t>&lt;/html&gt;						        </a:t>
            </a:r>
            <a:r>
              <a:rPr lang="en-US" sz="1600" i="1" dirty="0">
                <a:solidFill>
                  <a:schemeClr val="tx1">
                    <a:lumMod val="50000"/>
                    <a:lumOff val="50000"/>
                  </a:schemeClr>
                </a:solidFill>
                <a:latin typeface="Consolas" pitchFamily="49" charset="0"/>
                <a:cs typeface="Consolas" pitchFamily="49" charset="0"/>
              </a:rPr>
              <a:t>HTML</a:t>
            </a:r>
          </a:p>
        </p:txBody>
      </p:sp>
      <p:sp>
        <p:nvSpPr>
          <p:cNvPr id="6" name="TextBox 5">
            <a:extLst>
              <a:ext uri="{FF2B5EF4-FFF2-40B4-BE49-F238E27FC236}">
                <a16:creationId xmlns="" xmlns:a16="http://schemas.microsoft.com/office/drawing/2014/main" id="{9E341121-BDFC-4465-ABAC-31261B795D21}"/>
              </a:ext>
            </a:extLst>
          </p:cNvPr>
          <p:cNvSpPr txBox="1"/>
          <p:nvPr/>
        </p:nvSpPr>
        <p:spPr>
          <a:xfrm>
            <a:off x="4724400" y="2133600"/>
            <a:ext cx="4191000" cy="3293209"/>
          </a:xfrm>
          <a:prstGeom prst="rect">
            <a:avLst/>
          </a:prstGeom>
          <a:solidFill>
            <a:schemeClr val="tx2">
              <a:lumMod val="20000"/>
              <a:lumOff val="80000"/>
            </a:schemeClr>
          </a:solidFill>
          <a:ln w="19050">
            <a:solidFill>
              <a:schemeClr val="tx1"/>
            </a:solidFill>
          </a:ln>
        </p:spPr>
        <p:txBody>
          <a:bodyPr wrap="square" rtlCol="0">
            <a:spAutoFit/>
          </a:bodyPr>
          <a:lstStyle/>
          <a:p>
            <a:r>
              <a:rPr lang="en-US" sz="1600" dirty="0">
                <a:latin typeface="Courier New" pitchFamily="49" charset="0"/>
                <a:cs typeface="Courier New" pitchFamily="49" charset="0"/>
              </a:rPr>
              <a:t>body {</a:t>
            </a:r>
          </a:p>
          <a:p>
            <a:r>
              <a:rPr lang="en-US" sz="1600" dirty="0">
                <a:latin typeface="Courier New" pitchFamily="49" charset="0"/>
                <a:cs typeface="Courier New" pitchFamily="49" charset="0"/>
              </a:rPr>
              <a:t>    background-color: </a:t>
            </a:r>
            <a:r>
              <a:rPr lang="en-US" sz="1600" dirty="0" err="1">
                <a:latin typeface="Courier New" pitchFamily="49" charset="0"/>
                <a:cs typeface="Courier New" pitchFamily="49" charset="0"/>
              </a:rPr>
              <a:t>lightblue</a:t>
            </a:r>
            <a:r>
              <a:rPr lang="en-US" sz="1600" dirty="0">
                <a:latin typeface="Courier New" pitchFamily="49" charset="0"/>
                <a:cs typeface="Courier New" pitchFamily="49" charset="0"/>
              </a:rPr>
              <a:t>;</a:t>
            </a:r>
          </a:p>
          <a:p>
            <a:r>
              <a:rPr lang="en-US" sz="1600" dirty="0">
                <a:latin typeface="Courier New" pitchFamily="49" charset="0"/>
                <a:cs typeface="Courier New" pitchFamily="49" charset="0"/>
              </a:rPr>
              <a:t>}</a:t>
            </a:r>
          </a:p>
          <a:p>
            <a:r>
              <a:rPr lang="en-US" sz="1600" dirty="0">
                <a:latin typeface="Courier New" pitchFamily="49" charset="0"/>
                <a:cs typeface="Courier New" pitchFamily="49" charset="0"/>
              </a:rPr>
              <a:t>h1 {</a:t>
            </a:r>
          </a:p>
          <a:p>
            <a:r>
              <a:rPr lang="en-US" sz="1600" dirty="0">
                <a:latin typeface="Courier New" pitchFamily="49" charset="0"/>
                <a:cs typeface="Courier New" pitchFamily="49" charset="0"/>
              </a:rPr>
              <a:t>    color: white;</a:t>
            </a:r>
          </a:p>
          <a:p>
            <a:r>
              <a:rPr lang="en-US" sz="1600" dirty="0">
                <a:latin typeface="Courier New" pitchFamily="49" charset="0"/>
                <a:cs typeface="Courier New" pitchFamily="49" charset="0"/>
              </a:rPr>
              <a:t>    text-align: center;</a:t>
            </a:r>
          </a:p>
          <a:p>
            <a:r>
              <a:rPr lang="en-US" sz="1600" dirty="0">
                <a:latin typeface="Courier New" pitchFamily="49" charset="0"/>
                <a:cs typeface="Courier New" pitchFamily="49" charset="0"/>
              </a:rPr>
              <a:t>}</a:t>
            </a:r>
          </a:p>
          <a:p>
            <a:r>
              <a:rPr lang="en-US" sz="1600" dirty="0">
                <a:latin typeface="Courier New" pitchFamily="49" charset="0"/>
                <a:cs typeface="Courier New" pitchFamily="49" charset="0"/>
              </a:rPr>
              <a:t>p {</a:t>
            </a:r>
          </a:p>
          <a:p>
            <a:r>
              <a:rPr lang="en-US" sz="1600" dirty="0">
                <a:latin typeface="Courier New" pitchFamily="49" charset="0"/>
                <a:cs typeface="Courier New" pitchFamily="49" charset="0"/>
              </a:rPr>
              <a:t>    font-family: </a:t>
            </a:r>
            <a:r>
              <a:rPr lang="en-US" sz="1600" dirty="0" err="1">
                <a:latin typeface="Courier New" pitchFamily="49" charset="0"/>
                <a:cs typeface="Courier New" pitchFamily="49" charset="0"/>
              </a:rPr>
              <a:t>verdana</a:t>
            </a:r>
            <a:r>
              <a:rPr lang="en-US" sz="1600" dirty="0">
                <a:latin typeface="Courier New" pitchFamily="49" charset="0"/>
                <a:cs typeface="Courier New" pitchFamily="49" charset="0"/>
              </a:rPr>
              <a:t>;</a:t>
            </a:r>
          </a:p>
          <a:p>
            <a:r>
              <a:rPr lang="en-US" sz="1600" dirty="0">
                <a:latin typeface="Courier New" pitchFamily="49" charset="0"/>
                <a:cs typeface="Courier New" pitchFamily="49" charset="0"/>
              </a:rPr>
              <a:t>    font-size: 20px;</a:t>
            </a:r>
          </a:p>
          <a:p>
            <a:r>
              <a:rPr lang="en-US" sz="1600" dirty="0">
                <a:latin typeface="Courier New" pitchFamily="49" charset="0"/>
                <a:cs typeface="Courier New" pitchFamily="49" charset="0"/>
              </a:rPr>
              <a:t>}							        </a:t>
            </a:r>
            <a:r>
              <a:rPr lang="en-US" sz="1600" i="1" dirty="0">
                <a:solidFill>
                  <a:schemeClr val="tx1">
                    <a:lumMod val="50000"/>
                    <a:lumOff val="50000"/>
                  </a:schemeClr>
                </a:solidFill>
                <a:latin typeface="Consolas" pitchFamily="49" charset="0"/>
                <a:cs typeface="Consolas" pitchFamily="49" charset="0"/>
              </a:rPr>
              <a:t>CSS</a:t>
            </a:r>
          </a:p>
        </p:txBody>
      </p:sp>
    </p:spTree>
    <p:extLst>
      <p:ext uri="{BB962C8B-B14F-4D97-AF65-F5344CB8AC3E}">
        <p14:creationId xmlns:p14="http://schemas.microsoft.com/office/powerpoint/2010/main" val="31761590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C8F9EC2-4245-49E3-91FC-C887B7AA5E6B}"/>
              </a:ext>
            </a:extLst>
          </p:cNvPr>
          <p:cNvSpPr>
            <a:spLocks noGrp="1"/>
          </p:cNvSpPr>
          <p:nvPr>
            <p:ph type="title"/>
          </p:nvPr>
        </p:nvSpPr>
        <p:spPr/>
        <p:txBody>
          <a:bodyPr/>
          <a:lstStyle/>
          <a:p>
            <a:r>
              <a:rPr lang="en-US" dirty="0"/>
              <a:t>References</a:t>
            </a:r>
          </a:p>
        </p:txBody>
      </p:sp>
      <p:sp>
        <p:nvSpPr>
          <p:cNvPr id="3" name="Content Placeholder 2">
            <a:extLst>
              <a:ext uri="{FF2B5EF4-FFF2-40B4-BE49-F238E27FC236}">
                <a16:creationId xmlns="" xmlns:a16="http://schemas.microsoft.com/office/drawing/2014/main" id="{615D5F72-7EEA-495F-98FB-9F253D0BD344}"/>
              </a:ext>
            </a:extLst>
          </p:cNvPr>
          <p:cNvSpPr>
            <a:spLocks noGrp="1"/>
          </p:cNvSpPr>
          <p:nvPr>
            <p:ph idx="1"/>
          </p:nvPr>
        </p:nvSpPr>
        <p:spPr/>
        <p:txBody>
          <a:bodyPr/>
          <a:lstStyle/>
          <a:p>
            <a:pPr marL="257175" indent="-257175">
              <a:buFont typeface="Arial" panose="020B0604020202020204" pitchFamily="34" charset="0"/>
              <a:buChar char="•"/>
            </a:pPr>
            <a:r>
              <a:rPr lang="en-US" b="0" dirty="0">
                <a:hlinkClick r:id="rId2"/>
              </a:rPr>
              <a:t>https://www.w3schools.com/</a:t>
            </a:r>
            <a:endParaRPr lang="en-US" b="0" dirty="0"/>
          </a:p>
          <a:p>
            <a:pPr marL="257175" indent="-257175">
              <a:buFont typeface="Arial" panose="020B0604020202020204" pitchFamily="34" charset="0"/>
              <a:buChar char="•"/>
            </a:pPr>
            <a:r>
              <a:rPr lang="en-US" b="0" dirty="0"/>
              <a:t>Robin Nixon, Learning PHP, MySQL, JavaScript, and CSS, 2013</a:t>
            </a:r>
          </a:p>
          <a:p>
            <a:pPr marL="257175" indent="-257175">
              <a:buFont typeface="Arial" panose="020B0604020202020204" pitchFamily="34" charset="0"/>
              <a:buChar char="•"/>
            </a:pPr>
            <a:r>
              <a:rPr lang="en-US" b="0" dirty="0"/>
              <a:t>Mike McGrath, PHP &amp; My SQL in easy steps, 2012.</a:t>
            </a:r>
            <a:endParaRPr lang="ar-JO" b="0" dirty="0"/>
          </a:p>
          <a:p>
            <a:pPr marL="257175" indent="-257175">
              <a:buFont typeface="Arial" panose="020B0604020202020204" pitchFamily="34" charset="0"/>
              <a:buChar char="•"/>
            </a:pPr>
            <a:endParaRPr lang="en-US" b="0" dirty="0"/>
          </a:p>
        </p:txBody>
      </p:sp>
    </p:spTree>
    <p:extLst>
      <p:ext uri="{BB962C8B-B14F-4D97-AF65-F5344CB8AC3E}">
        <p14:creationId xmlns:p14="http://schemas.microsoft.com/office/powerpoint/2010/main" val="186967667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2DC727A-F6E8-41E1-9F37-60BE320DB36D}"/>
              </a:ext>
            </a:extLst>
          </p:cNvPr>
          <p:cNvSpPr>
            <a:spLocks noGrp="1"/>
          </p:cNvSpPr>
          <p:nvPr>
            <p:ph type="ctrTitle"/>
          </p:nvPr>
        </p:nvSpPr>
        <p:spPr>
          <a:xfrm>
            <a:off x="457200" y="1028701"/>
            <a:ext cx="7772400" cy="4728541"/>
          </a:xfrm>
        </p:spPr>
        <p:txBody>
          <a:bodyPr/>
          <a:lstStyle/>
          <a:p>
            <a:pPr algn="ctr"/>
            <a:r>
              <a:rPr lang="en-US" dirty="0">
                <a:solidFill>
                  <a:schemeClr val="tx2"/>
                </a:solidFill>
              </a:rPr>
              <a:t>The End</a:t>
            </a:r>
          </a:p>
        </p:txBody>
      </p:sp>
    </p:spTree>
    <p:extLst>
      <p:ext uri="{BB962C8B-B14F-4D97-AF65-F5344CB8AC3E}">
        <p14:creationId xmlns:p14="http://schemas.microsoft.com/office/powerpoint/2010/main" val="41575492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CSS Advantages</a:t>
            </a:r>
            <a:endParaRPr lang="ar-JO" dirty="0"/>
          </a:p>
        </p:txBody>
      </p:sp>
      <p:sp>
        <p:nvSpPr>
          <p:cNvPr id="3" name="Content Placeholder 2"/>
          <p:cNvSpPr>
            <a:spLocks noGrp="1"/>
          </p:cNvSpPr>
          <p:nvPr>
            <p:ph idx="1"/>
          </p:nvPr>
        </p:nvSpPr>
        <p:spPr/>
        <p:txBody>
          <a:bodyPr/>
          <a:lstStyle/>
          <a:p>
            <a:r>
              <a:rPr lang="en-US" dirty="0"/>
              <a:t>Makes website more flexible</a:t>
            </a:r>
          </a:p>
          <a:p>
            <a:pPr marL="1097604" lvl="1" indent="-342900">
              <a:spcBef>
                <a:spcPts val="422"/>
              </a:spcBef>
            </a:pPr>
            <a:r>
              <a:rPr lang="en-US" dirty="0"/>
              <a:t>CSS is reusable</a:t>
            </a:r>
          </a:p>
          <a:p>
            <a:pPr marL="1097604" lvl="1" indent="-342900">
              <a:spcBef>
                <a:spcPts val="422"/>
              </a:spcBef>
            </a:pPr>
            <a:r>
              <a:rPr lang="en-US" dirty="0"/>
              <a:t>Change stylesheet to change design of many pages</a:t>
            </a:r>
          </a:p>
          <a:p>
            <a:pPr marL="1097604" lvl="1" indent="-342900">
              <a:spcBef>
                <a:spcPts val="422"/>
              </a:spcBef>
            </a:pPr>
            <a:r>
              <a:rPr lang="en-US" dirty="0"/>
              <a:t>Example: CSS Zen garden </a:t>
            </a:r>
            <a:r>
              <a:rPr lang="en-US" u="sng" dirty="0">
                <a:solidFill>
                  <a:srgbClr val="7A8E32"/>
                </a:solidFill>
                <a:hlinkClick r:id="rId2"/>
              </a:rPr>
              <a:t>http://www.csszengarden.com/</a:t>
            </a:r>
            <a:r>
              <a:rPr lang="en-US" dirty="0"/>
              <a:t> </a:t>
            </a:r>
          </a:p>
          <a:p>
            <a:pPr marL="754704" lvl="1" indent="0">
              <a:spcBef>
                <a:spcPts val="422"/>
              </a:spcBef>
              <a:buNone/>
            </a:pPr>
            <a:endParaRPr lang="en-US" dirty="0"/>
          </a:p>
          <a:p>
            <a:pPr marL="0" lvl="1" indent="0">
              <a:spcAft>
                <a:spcPts val="600"/>
              </a:spcAft>
              <a:buNone/>
            </a:pPr>
            <a:r>
              <a:rPr lang="en-US" b="1" dirty="0"/>
              <a:t>Easier to maintain</a:t>
            </a:r>
          </a:p>
          <a:p>
            <a:pPr marL="937584" lvl="1">
              <a:spcBef>
                <a:spcPts val="422"/>
              </a:spcBef>
            </a:pPr>
            <a:r>
              <a:rPr lang="en-US" dirty="0"/>
              <a:t>Cleaner HTML code</a:t>
            </a:r>
          </a:p>
          <a:p>
            <a:pPr marL="937584" lvl="1">
              <a:spcBef>
                <a:spcPts val="422"/>
              </a:spcBef>
            </a:pPr>
            <a:r>
              <a:rPr lang="en-US" dirty="0"/>
              <a:t>Separates styles from HTML tags and page content</a:t>
            </a:r>
          </a:p>
          <a:p>
            <a:pPr marL="937584" lvl="1">
              <a:spcBef>
                <a:spcPts val="422"/>
              </a:spcBef>
            </a:pPr>
            <a:r>
              <a:rPr lang="en-US" dirty="0"/>
              <a:t>Consistent look across entire website that is easily maintained by changing styles in one place.</a:t>
            </a:r>
          </a:p>
          <a:p>
            <a:pPr marL="754704" lvl="1" indent="0">
              <a:spcBef>
                <a:spcPts val="422"/>
              </a:spcBef>
              <a:buNone/>
            </a:pPr>
            <a:endParaRPr lang="en-US" dirty="0"/>
          </a:p>
          <a:p>
            <a:pPr marL="754704" lvl="1" indent="0">
              <a:spcBef>
                <a:spcPts val="422"/>
              </a:spcBef>
              <a:buNone/>
            </a:pPr>
            <a:endParaRPr lang="en-US" dirty="0"/>
          </a:p>
          <a:p>
            <a:pPr marL="342900" indent="-342900">
              <a:buFont typeface="Arial" panose="020B0604020202020204" pitchFamily="34" charset="0"/>
              <a:buChar char="•"/>
            </a:pPr>
            <a:endParaRPr lang="en-US" dirty="0"/>
          </a:p>
          <a:p>
            <a:endParaRPr lang="ar-JO" dirty="0"/>
          </a:p>
        </p:txBody>
      </p:sp>
      <p:sp>
        <p:nvSpPr>
          <p:cNvPr id="4" name="Slide Number Placeholder 3"/>
          <p:cNvSpPr>
            <a:spLocks noGrp="1"/>
          </p:cNvSpPr>
          <p:nvPr>
            <p:ph type="sldNum" sz="quarter" idx="12"/>
          </p:nvPr>
        </p:nvSpPr>
        <p:spPr/>
        <p:txBody>
          <a:bodyPr/>
          <a:lstStyle/>
          <a:p>
            <a:fld id="{F56B81A7-7EBE-4055-A988-4EA163496A0A}" type="slidenum">
              <a:rPr lang="en-US" smtClean="0"/>
              <a:t>4</a:t>
            </a:fld>
            <a:endParaRPr lang="en-US"/>
          </a:p>
        </p:txBody>
      </p:sp>
    </p:spTree>
    <p:extLst>
      <p:ext uri="{BB962C8B-B14F-4D97-AF65-F5344CB8AC3E}">
        <p14:creationId xmlns:p14="http://schemas.microsoft.com/office/powerpoint/2010/main" val="1775967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CSS Disadvantages</a:t>
            </a:r>
            <a:endParaRPr lang="ar-JO" dirty="0"/>
          </a:p>
        </p:txBody>
      </p:sp>
      <p:sp>
        <p:nvSpPr>
          <p:cNvPr id="3" name="Content Placeholder 2"/>
          <p:cNvSpPr>
            <a:spLocks noGrp="1"/>
          </p:cNvSpPr>
          <p:nvPr>
            <p:ph idx="1"/>
          </p:nvPr>
        </p:nvSpPr>
        <p:spPr/>
        <p:txBody>
          <a:bodyPr/>
          <a:lstStyle/>
          <a:p>
            <a:r>
              <a:rPr lang="en-US" dirty="0"/>
              <a:t>Not uniformly supported by all browsers.</a:t>
            </a:r>
          </a:p>
          <a:p>
            <a:pPr marL="823284" indent="-342900">
              <a:spcBef>
                <a:spcPts val="422"/>
              </a:spcBef>
              <a:buFont typeface="Arial" panose="020B0604020202020204" pitchFamily="34" charset="0"/>
              <a:buChar char="•"/>
            </a:pPr>
            <a:r>
              <a:rPr lang="en-US" b="0" dirty="0"/>
              <a:t>CSS works differently on different browsers. IE and Opera supports CSS as different logic.</a:t>
            </a:r>
          </a:p>
          <a:p>
            <a:pPr marL="823284" indent="-342900">
              <a:spcBef>
                <a:spcPts val="422"/>
              </a:spcBef>
              <a:buFont typeface="Arial" panose="020B0604020202020204" pitchFamily="34" charset="0"/>
              <a:buChar char="•"/>
            </a:pPr>
            <a:r>
              <a:rPr lang="en-US" b="0" dirty="0"/>
              <a:t>Chrome adheres to CSS standards more than IE </a:t>
            </a:r>
          </a:p>
          <a:p>
            <a:pPr marL="823284" indent="-342900">
              <a:buFont typeface="Arial" panose="020B0604020202020204" pitchFamily="34" charset="0"/>
              <a:buChar char="•"/>
            </a:pPr>
            <a:r>
              <a:rPr lang="en-US" sz="2400" b="0" dirty="0"/>
              <a:t>For this course we use Chrome </a:t>
            </a:r>
          </a:p>
          <a:p>
            <a:endParaRPr lang="ar-JO" dirty="0"/>
          </a:p>
        </p:txBody>
      </p:sp>
      <p:sp>
        <p:nvSpPr>
          <p:cNvPr id="4" name="Slide Number Placeholder 3"/>
          <p:cNvSpPr>
            <a:spLocks noGrp="1"/>
          </p:cNvSpPr>
          <p:nvPr>
            <p:ph type="sldNum" sz="quarter" idx="12"/>
          </p:nvPr>
        </p:nvSpPr>
        <p:spPr/>
        <p:txBody>
          <a:bodyPr/>
          <a:lstStyle/>
          <a:p>
            <a:fld id="{F56B81A7-7EBE-4055-A988-4EA163496A0A}" type="slidenum">
              <a:rPr lang="en-US" smtClean="0"/>
              <a:t>5</a:t>
            </a:fld>
            <a:endParaRPr lang="en-US"/>
          </a:p>
        </p:txBody>
      </p:sp>
    </p:spTree>
    <p:extLst>
      <p:ext uri="{BB962C8B-B14F-4D97-AF65-F5344CB8AC3E}">
        <p14:creationId xmlns:p14="http://schemas.microsoft.com/office/powerpoint/2010/main" val="14653384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adding style</a:t>
            </a:r>
            <a:endParaRPr lang="ar-JO" dirty="0"/>
          </a:p>
        </p:txBody>
      </p:sp>
      <p:sp>
        <p:nvSpPr>
          <p:cNvPr id="3" name="Content Placeholder 2"/>
          <p:cNvSpPr>
            <a:spLocks noGrp="1"/>
          </p:cNvSpPr>
          <p:nvPr>
            <p:ph idx="1"/>
          </p:nvPr>
        </p:nvSpPr>
        <p:spPr/>
        <p:txBody>
          <a:bodyPr/>
          <a:lstStyle/>
          <a:p>
            <a:r>
              <a:rPr lang="en-US" sz="2400" dirty="0"/>
              <a:t>There are two aspects to adding style to a Web page via CSS</a:t>
            </a:r>
          </a:p>
          <a:p>
            <a:pPr lvl="1"/>
            <a:r>
              <a:rPr lang="en-US" dirty="0"/>
              <a:t>Specifying what the style looks like </a:t>
            </a:r>
            <a:r>
              <a:rPr lang="en-US" sz="2000" dirty="0"/>
              <a:t>“</a:t>
            </a:r>
            <a:r>
              <a:rPr lang="en-US" sz="2000" dirty="0">
                <a:solidFill>
                  <a:srgbClr val="FF0000"/>
                </a:solidFill>
              </a:rPr>
              <a:t>Declaration</a:t>
            </a:r>
            <a:r>
              <a:rPr lang="en-US" sz="2000" dirty="0"/>
              <a:t>”</a:t>
            </a:r>
          </a:p>
          <a:p>
            <a:pPr lvl="1"/>
            <a:r>
              <a:rPr lang="en-US" dirty="0"/>
              <a:t>Naming the HTML element </a:t>
            </a:r>
            <a:r>
              <a:rPr lang="en-US" sz="2000" dirty="0"/>
              <a:t>“</a:t>
            </a:r>
            <a:r>
              <a:rPr lang="en-US" sz="2000" dirty="0">
                <a:solidFill>
                  <a:srgbClr val="FF0000"/>
                </a:solidFill>
              </a:rPr>
              <a:t>Selector</a:t>
            </a:r>
            <a:r>
              <a:rPr lang="en-US" sz="2000" dirty="0"/>
              <a:t>”</a:t>
            </a:r>
          </a:p>
          <a:p>
            <a:endParaRPr lang="en-US" sz="2400" dirty="0"/>
          </a:p>
          <a:p>
            <a:endParaRPr lang="ar-JO" dirty="0"/>
          </a:p>
        </p:txBody>
      </p:sp>
      <p:sp>
        <p:nvSpPr>
          <p:cNvPr id="4" name="Slide Number Placeholder 3"/>
          <p:cNvSpPr>
            <a:spLocks noGrp="1"/>
          </p:cNvSpPr>
          <p:nvPr>
            <p:ph type="sldNum" sz="quarter" idx="12"/>
          </p:nvPr>
        </p:nvSpPr>
        <p:spPr/>
        <p:txBody>
          <a:bodyPr/>
          <a:lstStyle/>
          <a:p>
            <a:fld id="{F56B81A7-7EBE-4055-A988-4EA163496A0A}" type="slidenum">
              <a:rPr lang="en-US" smtClean="0"/>
              <a:t>6</a:t>
            </a:fld>
            <a:endParaRPr lang="en-US"/>
          </a:p>
        </p:txBody>
      </p:sp>
      <p:sp>
        <p:nvSpPr>
          <p:cNvPr id="5" name="TextBox 4">
            <a:extLst>
              <a:ext uri="{FF2B5EF4-FFF2-40B4-BE49-F238E27FC236}">
                <a16:creationId xmlns="" xmlns:a16="http://schemas.microsoft.com/office/drawing/2014/main" id="{A93C1BA7-E92E-4F94-AC13-929DB06C30D1}"/>
              </a:ext>
            </a:extLst>
          </p:cNvPr>
          <p:cNvSpPr txBox="1"/>
          <p:nvPr/>
        </p:nvSpPr>
        <p:spPr>
          <a:xfrm>
            <a:off x="563562" y="3429000"/>
            <a:ext cx="8153400" cy="1846659"/>
          </a:xfrm>
          <a:prstGeom prst="rect">
            <a:avLst/>
          </a:prstGeom>
          <a:solidFill>
            <a:schemeClr val="tx2">
              <a:lumMod val="40000"/>
              <a:lumOff val="60000"/>
            </a:schemeClr>
          </a:solidFill>
          <a:ln w="19050">
            <a:solidFill>
              <a:schemeClr val="tx1"/>
            </a:solidFill>
          </a:ln>
        </p:spPr>
        <p:txBody>
          <a:bodyPr wrap="square" rtlCol="0">
            <a:spAutoFit/>
          </a:bodyPr>
          <a:lstStyle/>
          <a:p>
            <a:r>
              <a:rPr lang="en-US" sz="1600" i="1" dirty="0">
                <a:latin typeface="Courier New" pitchFamily="49" charset="0"/>
                <a:cs typeface="Courier New" pitchFamily="49" charset="0"/>
              </a:rPr>
              <a:t>selector </a:t>
            </a:r>
          </a:p>
          <a:p>
            <a:r>
              <a:rPr lang="en-US" sz="1600" dirty="0">
                <a:latin typeface="Courier New" pitchFamily="49" charset="0"/>
                <a:cs typeface="Courier New" pitchFamily="49" charset="0"/>
              </a:rPr>
              <a:t>{</a:t>
            </a:r>
          </a:p>
          <a:p>
            <a:r>
              <a:rPr lang="en-US" sz="1600" i="1" dirty="0">
                <a:latin typeface="Courier New" pitchFamily="49" charset="0"/>
                <a:cs typeface="Courier New" pitchFamily="49" charset="0"/>
              </a:rPr>
              <a:t>property</a:t>
            </a:r>
            <a:r>
              <a:rPr lang="en-US" sz="1600" dirty="0">
                <a:latin typeface="Courier New" pitchFamily="49" charset="0"/>
                <a:cs typeface="Courier New" pitchFamily="49" charset="0"/>
              </a:rPr>
              <a:t>: </a:t>
            </a:r>
            <a:r>
              <a:rPr lang="en-US" sz="1600" i="1" dirty="0">
                <a:latin typeface="Courier New" pitchFamily="49" charset="0"/>
                <a:cs typeface="Courier New" pitchFamily="49" charset="0"/>
              </a:rPr>
              <a:t>value</a:t>
            </a:r>
            <a:r>
              <a:rPr lang="en-US" sz="1600" dirty="0">
                <a:latin typeface="Courier New" pitchFamily="49" charset="0"/>
                <a:cs typeface="Courier New" pitchFamily="49" charset="0"/>
              </a:rPr>
              <a:t>;</a:t>
            </a:r>
          </a:p>
          <a:p>
            <a:r>
              <a:rPr lang="en-US" sz="1600" i="1" dirty="0">
                <a:latin typeface="Courier New" pitchFamily="49" charset="0"/>
                <a:cs typeface="Courier New" pitchFamily="49" charset="0"/>
              </a:rPr>
              <a:t>property</a:t>
            </a:r>
            <a:r>
              <a:rPr lang="en-US" sz="1600" dirty="0">
                <a:latin typeface="Courier New" pitchFamily="49" charset="0"/>
                <a:cs typeface="Courier New" pitchFamily="49" charset="0"/>
              </a:rPr>
              <a:t>: </a:t>
            </a:r>
            <a:r>
              <a:rPr lang="en-US" sz="1600" i="1" dirty="0">
                <a:latin typeface="Courier New" pitchFamily="49" charset="0"/>
                <a:cs typeface="Courier New" pitchFamily="49" charset="0"/>
              </a:rPr>
              <a:t>value</a:t>
            </a:r>
            <a:r>
              <a:rPr lang="en-US" sz="1600" dirty="0">
                <a:latin typeface="Courier New" pitchFamily="49" charset="0"/>
                <a:cs typeface="Courier New" pitchFamily="49" charset="0"/>
              </a:rPr>
              <a:t>;</a:t>
            </a:r>
          </a:p>
          <a:p>
            <a:r>
              <a:rPr lang="en-US" sz="1600" i="1" dirty="0">
                <a:latin typeface="Courier New" pitchFamily="49" charset="0"/>
                <a:cs typeface="Courier New" pitchFamily="49" charset="0"/>
              </a:rPr>
              <a:t>...</a:t>
            </a:r>
          </a:p>
          <a:p>
            <a:r>
              <a:rPr lang="en-US" sz="1600" i="1" dirty="0">
                <a:latin typeface="Courier New" pitchFamily="49" charset="0"/>
                <a:cs typeface="Courier New" pitchFamily="49" charset="0"/>
              </a:rPr>
              <a:t>property: value;</a:t>
            </a:r>
          </a:p>
          <a:p>
            <a:r>
              <a:rPr lang="en-US" sz="1600" i="1" dirty="0">
                <a:latin typeface="Courier New" pitchFamily="49" charset="0"/>
                <a:cs typeface="Courier New" pitchFamily="49" charset="0"/>
              </a:rPr>
              <a:t>}</a:t>
            </a:r>
            <a:r>
              <a:rPr lang="en-US" sz="1600" dirty="0">
                <a:latin typeface="Courier New" pitchFamily="49" charset="0"/>
                <a:cs typeface="Courier New" pitchFamily="49" charset="0"/>
              </a:rPr>
              <a:t>		</a:t>
            </a:r>
            <a:r>
              <a:rPr lang="en-US" dirty="0">
                <a:latin typeface="Courier New" pitchFamily="49" charset="0"/>
                <a:cs typeface="Courier New" pitchFamily="49" charset="0"/>
              </a:rPr>
              <a:t>						  </a:t>
            </a:r>
            <a:r>
              <a:rPr lang="en-US" i="1" dirty="0">
                <a:solidFill>
                  <a:schemeClr val="tx1">
                    <a:lumMod val="50000"/>
                    <a:lumOff val="50000"/>
                  </a:schemeClr>
                </a:solidFill>
                <a:latin typeface="Consolas" pitchFamily="49" charset="0"/>
                <a:cs typeface="Consolas" pitchFamily="49" charset="0"/>
              </a:rPr>
              <a:t>CSS</a:t>
            </a:r>
          </a:p>
        </p:txBody>
      </p:sp>
      <p:sp>
        <p:nvSpPr>
          <p:cNvPr id="6" name="TextBox 5">
            <a:extLst>
              <a:ext uri="{FF2B5EF4-FFF2-40B4-BE49-F238E27FC236}">
                <a16:creationId xmlns="" xmlns:a16="http://schemas.microsoft.com/office/drawing/2014/main" id="{25F6C303-E5A9-41ED-B96D-DBF1054CD83C}"/>
              </a:ext>
            </a:extLst>
          </p:cNvPr>
          <p:cNvSpPr txBox="1"/>
          <p:nvPr/>
        </p:nvSpPr>
        <p:spPr>
          <a:xfrm>
            <a:off x="549275" y="5257800"/>
            <a:ext cx="8153400" cy="1200329"/>
          </a:xfrm>
          <a:prstGeom prst="rect">
            <a:avLst/>
          </a:prstGeom>
          <a:solidFill>
            <a:schemeClr val="bg2">
              <a:lumMod val="90000"/>
            </a:schemeClr>
          </a:solidFill>
          <a:ln w="19050">
            <a:solidFill>
              <a:schemeClr val="tx1"/>
            </a:solidFill>
          </a:ln>
        </p:spPr>
        <p:txBody>
          <a:bodyPr wrap="square" rtlCol="0">
            <a:spAutoFit/>
          </a:bodyPr>
          <a:lstStyle/>
          <a:p>
            <a:r>
              <a:rPr lang="en-US" dirty="0">
                <a:latin typeface="Courier New" pitchFamily="49" charset="0"/>
                <a:cs typeface="Courier New" pitchFamily="49" charset="0"/>
              </a:rPr>
              <a:t>p {</a:t>
            </a:r>
          </a:p>
          <a:p>
            <a:r>
              <a:rPr lang="en-US" dirty="0">
                <a:latin typeface="Courier New" pitchFamily="49" charset="0"/>
                <a:cs typeface="Courier New" pitchFamily="49" charset="0"/>
              </a:rPr>
              <a:t>font-family: sans-serif;</a:t>
            </a:r>
          </a:p>
          <a:p>
            <a:r>
              <a:rPr lang="en-US" dirty="0">
                <a:latin typeface="Courier New" pitchFamily="49" charset="0"/>
                <a:cs typeface="Courier New" pitchFamily="49" charset="0"/>
              </a:rPr>
              <a:t>color: red;</a:t>
            </a:r>
          </a:p>
          <a:p>
            <a:r>
              <a:rPr lang="en-US" dirty="0">
                <a:latin typeface="Courier New" pitchFamily="49" charset="0"/>
                <a:cs typeface="Courier New" pitchFamily="49" charset="0"/>
              </a:rPr>
              <a:t>}								  </a:t>
            </a:r>
            <a:r>
              <a:rPr lang="en-US" i="1" dirty="0">
                <a:solidFill>
                  <a:schemeClr val="tx1">
                    <a:lumMod val="50000"/>
                    <a:lumOff val="50000"/>
                  </a:schemeClr>
                </a:solidFill>
                <a:latin typeface="Consolas" pitchFamily="49" charset="0"/>
                <a:cs typeface="Consolas" pitchFamily="49" charset="0"/>
              </a:rPr>
              <a:t>CSS</a:t>
            </a:r>
          </a:p>
        </p:txBody>
      </p:sp>
      <p:sp>
        <p:nvSpPr>
          <p:cNvPr id="7" name="Rectangular Callout 6"/>
          <p:cNvSpPr/>
          <p:nvPr/>
        </p:nvSpPr>
        <p:spPr>
          <a:xfrm>
            <a:off x="3344862" y="4345126"/>
            <a:ext cx="2590800" cy="533400"/>
          </a:xfrm>
          <a:prstGeom prst="wedgeRectCallout">
            <a:avLst>
              <a:gd name="adj1" fmla="val -63970"/>
              <a:gd name="adj2" fmla="val -22024"/>
            </a:avLst>
          </a:prstGeom>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algn="l" rtl="0" fontAlgn="base">
              <a:spcBef>
                <a:spcPct val="0"/>
              </a:spcBef>
              <a:spcAft>
                <a:spcPct val="0"/>
              </a:spcAft>
              <a:defRPr sz="2200" kern="1200">
                <a:solidFill>
                  <a:schemeClr val="lt1"/>
                </a:solidFill>
                <a:latin typeface="+mn-lt"/>
                <a:ea typeface="+mn-ea"/>
                <a:cs typeface="+mn-cs"/>
              </a:defRPr>
            </a:lvl1pPr>
            <a:lvl2pPr marL="411476" algn="l" rtl="0" fontAlgn="base">
              <a:spcBef>
                <a:spcPct val="0"/>
              </a:spcBef>
              <a:spcAft>
                <a:spcPct val="0"/>
              </a:spcAft>
              <a:defRPr sz="2200" kern="1200">
                <a:solidFill>
                  <a:schemeClr val="lt1"/>
                </a:solidFill>
                <a:latin typeface="+mn-lt"/>
                <a:ea typeface="+mn-ea"/>
                <a:cs typeface="+mn-cs"/>
              </a:defRPr>
            </a:lvl2pPr>
            <a:lvl3pPr marL="822952" algn="l" rtl="0" fontAlgn="base">
              <a:spcBef>
                <a:spcPct val="0"/>
              </a:spcBef>
              <a:spcAft>
                <a:spcPct val="0"/>
              </a:spcAft>
              <a:defRPr sz="2200" kern="1200">
                <a:solidFill>
                  <a:schemeClr val="lt1"/>
                </a:solidFill>
                <a:latin typeface="+mn-lt"/>
                <a:ea typeface="+mn-ea"/>
                <a:cs typeface="+mn-cs"/>
              </a:defRPr>
            </a:lvl3pPr>
            <a:lvl4pPr marL="1234427" algn="l" rtl="0" fontAlgn="base">
              <a:spcBef>
                <a:spcPct val="0"/>
              </a:spcBef>
              <a:spcAft>
                <a:spcPct val="0"/>
              </a:spcAft>
              <a:defRPr sz="2200" kern="1200">
                <a:solidFill>
                  <a:schemeClr val="lt1"/>
                </a:solidFill>
                <a:latin typeface="+mn-lt"/>
                <a:ea typeface="+mn-ea"/>
                <a:cs typeface="+mn-cs"/>
              </a:defRPr>
            </a:lvl4pPr>
            <a:lvl5pPr marL="1645904" algn="l" rtl="0" fontAlgn="base">
              <a:spcBef>
                <a:spcPct val="0"/>
              </a:spcBef>
              <a:spcAft>
                <a:spcPct val="0"/>
              </a:spcAft>
              <a:defRPr sz="2200" kern="1200">
                <a:solidFill>
                  <a:schemeClr val="lt1"/>
                </a:solidFill>
                <a:latin typeface="+mn-lt"/>
                <a:ea typeface="+mn-ea"/>
                <a:cs typeface="+mn-cs"/>
              </a:defRPr>
            </a:lvl5pPr>
            <a:lvl6pPr marL="2057379" algn="l" defTabSz="411476" rtl="0" eaLnBrk="1" latinLnBrk="0" hangingPunct="1">
              <a:defRPr sz="2200" kern="1200">
                <a:solidFill>
                  <a:schemeClr val="lt1"/>
                </a:solidFill>
                <a:latin typeface="+mn-lt"/>
                <a:ea typeface="+mn-ea"/>
                <a:cs typeface="+mn-cs"/>
              </a:defRPr>
            </a:lvl6pPr>
            <a:lvl7pPr marL="2468856" algn="l" defTabSz="411476" rtl="0" eaLnBrk="1" latinLnBrk="0" hangingPunct="1">
              <a:defRPr sz="2200" kern="1200">
                <a:solidFill>
                  <a:schemeClr val="lt1"/>
                </a:solidFill>
                <a:latin typeface="+mn-lt"/>
                <a:ea typeface="+mn-ea"/>
                <a:cs typeface="+mn-cs"/>
              </a:defRPr>
            </a:lvl7pPr>
            <a:lvl8pPr marL="2880331" algn="l" defTabSz="411476" rtl="0" eaLnBrk="1" latinLnBrk="0" hangingPunct="1">
              <a:defRPr sz="2200" kern="1200">
                <a:solidFill>
                  <a:schemeClr val="lt1"/>
                </a:solidFill>
                <a:latin typeface="+mn-lt"/>
                <a:ea typeface="+mn-ea"/>
                <a:cs typeface="+mn-cs"/>
              </a:defRPr>
            </a:lvl8pPr>
            <a:lvl9pPr marL="3291807" algn="l" defTabSz="411476" rtl="0" eaLnBrk="1" latinLnBrk="0" hangingPunct="1">
              <a:defRPr sz="2200" kern="1200">
                <a:solidFill>
                  <a:schemeClr val="lt1"/>
                </a:solidFill>
                <a:latin typeface="+mn-lt"/>
                <a:ea typeface="+mn-ea"/>
                <a:cs typeface="+mn-cs"/>
              </a:defRPr>
            </a:lvl9pPr>
          </a:lstStyle>
          <a:p>
            <a:pPr algn="ctr"/>
            <a:r>
              <a:rPr lang="en-US" dirty="0">
                <a:solidFill>
                  <a:schemeClr val="tx1"/>
                </a:solidFill>
              </a:rPr>
              <a:t>A CSS declaration</a:t>
            </a:r>
          </a:p>
        </p:txBody>
      </p:sp>
      <p:sp>
        <p:nvSpPr>
          <p:cNvPr id="8" name="Rectangular Callout 7"/>
          <p:cNvSpPr/>
          <p:nvPr/>
        </p:nvSpPr>
        <p:spPr>
          <a:xfrm>
            <a:off x="3344862" y="3505200"/>
            <a:ext cx="2590800" cy="533400"/>
          </a:xfrm>
          <a:prstGeom prst="wedgeRectCallout">
            <a:avLst>
              <a:gd name="adj1" fmla="val -63970"/>
              <a:gd name="adj2" fmla="val -22024"/>
            </a:avLst>
          </a:prstGeom>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algn="l" rtl="0" fontAlgn="base">
              <a:spcBef>
                <a:spcPct val="0"/>
              </a:spcBef>
              <a:spcAft>
                <a:spcPct val="0"/>
              </a:spcAft>
              <a:defRPr sz="2200" kern="1200">
                <a:solidFill>
                  <a:schemeClr val="lt1"/>
                </a:solidFill>
                <a:latin typeface="+mn-lt"/>
                <a:ea typeface="+mn-ea"/>
                <a:cs typeface="+mn-cs"/>
              </a:defRPr>
            </a:lvl1pPr>
            <a:lvl2pPr marL="411476" algn="l" rtl="0" fontAlgn="base">
              <a:spcBef>
                <a:spcPct val="0"/>
              </a:spcBef>
              <a:spcAft>
                <a:spcPct val="0"/>
              </a:spcAft>
              <a:defRPr sz="2200" kern="1200">
                <a:solidFill>
                  <a:schemeClr val="lt1"/>
                </a:solidFill>
                <a:latin typeface="+mn-lt"/>
                <a:ea typeface="+mn-ea"/>
                <a:cs typeface="+mn-cs"/>
              </a:defRPr>
            </a:lvl2pPr>
            <a:lvl3pPr marL="822952" algn="l" rtl="0" fontAlgn="base">
              <a:spcBef>
                <a:spcPct val="0"/>
              </a:spcBef>
              <a:spcAft>
                <a:spcPct val="0"/>
              </a:spcAft>
              <a:defRPr sz="2200" kern="1200">
                <a:solidFill>
                  <a:schemeClr val="lt1"/>
                </a:solidFill>
                <a:latin typeface="+mn-lt"/>
                <a:ea typeface="+mn-ea"/>
                <a:cs typeface="+mn-cs"/>
              </a:defRPr>
            </a:lvl3pPr>
            <a:lvl4pPr marL="1234427" algn="l" rtl="0" fontAlgn="base">
              <a:spcBef>
                <a:spcPct val="0"/>
              </a:spcBef>
              <a:spcAft>
                <a:spcPct val="0"/>
              </a:spcAft>
              <a:defRPr sz="2200" kern="1200">
                <a:solidFill>
                  <a:schemeClr val="lt1"/>
                </a:solidFill>
                <a:latin typeface="+mn-lt"/>
                <a:ea typeface="+mn-ea"/>
                <a:cs typeface="+mn-cs"/>
              </a:defRPr>
            </a:lvl4pPr>
            <a:lvl5pPr marL="1645904" algn="l" rtl="0" fontAlgn="base">
              <a:spcBef>
                <a:spcPct val="0"/>
              </a:spcBef>
              <a:spcAft>
                <a:spcPct val="0"/>
              </a:spcAft>
              <a:defRPr sz="2200" kern="1200">
                <a:solidFill>
                  <a:schemeClr val="lt1"/>
                </a:solidFill>
                <a:latin typeface="+mn-lt"/>
                <a:ea typeface="+mn-ea"/>
                <a:cs typeface="+mn-cs"/>
              </a:defRPr>
            </a:lvl5pPr>
            <a:lvl6pPr marL="2057379" algn="l" defTabSz="411476" rtl="0" eaLnBrk="1" latinLnBrk="0" hangingPunct="1">
              <a:defRPr sz="2200" kern="1200">
                <a:solidFill>
                  <a:schemeClr val="lt1"/>
                </a:solidFill>
                <a:latin typeface="+mn-lt"/>
                <a:ea typeface="+mn-ea"/>
                <a:cs typeface="+mn-cs"/>
              </a:defRPr>
            </a:lvl6pPr>
            <a:lvl7pPr marL="2468856" algn="l" defTabSz="411476" rtl="0" eaLnBrk="1" latinLnBrk="0" hangingPunct="1">
              <a:defRPr sz="2200" kern="1200">
                <a:solidFill>
                  <a:schemeClr val="lt1"/>
                </a:solidFill>
                <a:latin typeface="+mn-lt"/>
                <a:ea typeface="+mn-ea"/>
                <a:cs typeface="+mn-cs"/>
              </a:defRPr>
            </a:lvl7pPr>
            <a:lvl8pPr marL="2880331" algn="l" defTabSz="411476" rtl="0" eaLnBrk="1" latinLnBrk="0" hangingPunct="1">
              <a:defRPr sz="2200" kern="1200">
                <a:solidFill>
                  <a:schemeClr val="lt1"/>
                </a:solidFill>
                <a:latin typeface="+mn-lt"/>
                <a:ea typeface="+mn-ea"/>
                <a:cs typeface="+mn-cs"/>
              </a:defRPr>
            </a:lvl8pPr>
            <a:lvl9pPr marL="3291807" algn="l" defTabSz="411476" rtl="0" eaLnBrk="1" latinLnBrk="0" hangingPunct="1">
              <a:defRPr sz="2200" kern="1200">
                <a:solidFill>
                  <a:schemeClr val="lt1"/>
                </a:solidFill>
                <a:latin typeface="+mn-lt"/>
                <a:ea typeface="+mn-ea"/>
                <a:cs typeface="+mn-cs"/>
              </a:defRPr>
            </a:lvl9pPr>
          </a:lstStyle>
          <a:p>
            <a:pPr algn="ctr"/>
            <a:r>
              <a:rPr lang="en-US" dirty="0">
                <a:solidFill>
                  <a:schemeClr val="tx1"/>
                </a:solidFill>
              </a:rPr>
              <a:t>A CSS Selector</a:t>
            </a:r>
          </a:p>
        </p:txBody>
      </p:sp>
      <p:sp>
        <p:nvSpPr>
          <p:cNvPr id="9" name="Right Brace 8"/>
          <p:cNvSpPr/>
          <p:nvPr/>
        </p:nvSpPr>
        <p:spPr>
          <a:xfrm>
            <a:off x="2659062" y="3964126"/>
            <a:ext cx="228600" cy="1068526"/>
          </a:xfrm>
          <a:prstGeom prst="rightBrace">
            <a:avLst/>
          </a:prstGeom>
          <a:ln w="57150"/>
        </p:spPr>
        <p:style>
          <a:lnRef idx="1">
            <a:schemeClr val="accent1"/>
          </a:lnRef>
          <a:fillRef idx="0">
            <a:schemeClr val="accent1"/>
          </a:fillRef>
          <a:effectRef idx="0">
            <a:schemeClr val="accent1"/>
          </a:effectRef>
          <a:fontRef idx="minor">
            <a:schemeClr val="tx1"/>
          </a:fontRef>
        </p:style>
        <p:txBody>
          <a:bodyPr rtlCol="1" anchor="ctr"/>
          <a:lstStyle/>
          <a:p>
            <a:pPr algn="ctr"/>
            <a:endParaRPr lang="ar-JO"/>
          </a:p>
        </p:txBody>
      </p:sp>
    </p:spTree>
    <p:extLst>
      <p:ext uri="{BB962C8B-B14F-4D97-AF65-F5344CB8AC3E}">
        <p14:creationId xmlns:p14="http://schemas.microsoft.com/office/powerpoint/2010/main" val="26753826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Naming HTML elements</a:t>
            </a:r>
            <a:endParaRPr lang="ar-JO" dirty="0"/>
          </a:p>
        </p:txBody>
      </p:sp>
      <p:sp>
        <p:nvSpPr>
          <p:cNvPr id="3" name="Content Placeholder 2"/>
          <p:cNvSpPr>
            <a:spLocks noGrp="1"/>
          </p:cNvSpPr>
          <p:nvPr>
            <p:ph idx="1"/>
          </p:nvPr>
        </p:nvSpPr>
        <p:spPr/>
        <p:txBody>
          <a:bodyPr>
            <a:normAutofit/>
          </a:bodyPr>
          <a:lstStyle/>
          <a:p>
            <a:pPr marL="342900" indent="-342900">
              <a:buFont typeface="Arial" panose="020B0604020202020204" pitchFamily="34" charset="0"/>
              <a:buChar char="•"/>
            </a:pPr>
            <a:r>
              <a:rPr lang="en-US" b="0" dirty="0"/>
              <a:t>There are two naming options for an HTML element: assigning “ID” names and “class names.”  </a:t>
            </a:r>
          </a:p>
          <a:p>
            <a:pPr marL="342900" indent="-342900">
              <a:buFont typeface="Arial" panose="020B0604020202020204" pitchFamily="34" charset="0"/>
              <a:buChar char="•"/>
            </a:pPr>
            <a:r>
              <a:rPr lang="en-US" b="0" dirty="0"/>
              <a:t>An id declaration is the same as a class declaration, except that it should only be used specifically once per Web page</a:t>
            </a:r>
          </a:p>
          <a:p>
            <a:endParaRPr lang="ar-JO" dirty="0"/>
          </a:p>
        </p:txBody>
      </p:sp>
      <p:sp>
        <p:nvSpPr>
          <p:cNvPr id="4" name="Slide Number Placeholder 3"/>
          <p:cNvSpPr>
            <a:spLocks noGrp="1"/>
          </p:cNvSpPr>
          <p:nvPr>
            <p:ph type="sldNum" sz="quarter" idx="12"/>
          </p:nvPr>
        </p:nvSpPr>
        <p:spPr/>
        <p:txBody>
          <a:bodyPr/>
          <a:lstStyle/>
          <a:p>
            <a:fld id="{F56B81A7-7EBE-4055-A988-4EA163496A0A}" type="slidenum">
              <a:rPr lang="en-US" smtClean="0"/>
              <a:t>7</a:t>
            </a:fld>
            <a:endParaRPr lang="en-US"/>
          </a:p>
        </p:txBody>
      </p:sp>
      <p:sp>
        <p:nvSpPr>
          <p:cNvPr id="5" name="TextBox 4">
            <a:extLst>
              <a:ext uri="{FF2B5EF4-FFF2-40B4-BE49-F238E27FC236}">
                <a16:creationId xmlns="" xmlns:a16="http://schemas.microsoft.com/office/drawing/2014/main" id="{DF3BA0EE-D691-4D5C-AF15-75FC1C2231FD}"/>
              </a:ext>
            </a:extLst>
          </p:cNvPr>
          <p:cNvSpPr txBox="1"/>
          <p:nvPr/>
        </p:nvSpPr>
        <p:spPr>
          <a:xfrm>
            <a:off x="549275" y="3276600"/>
            <a:ext cx="8153400" cy="1649682"/>
          </a:xfrm>
          <a:prstGeom prst="rect">
            <a:avLst/>
          </a:prstGeom>
          <a:solidFill>
            <a:schemeClr val="tx2">
              <a:lumMod val="20000"/>
              <a:lumOff val="80000"/>
            </a:schemeClr>
          </a:solidFill>
          <a:ln w="19050">
            <a:solidFill>
              <a:schemeClr val="tx1"/>
            </a:solidFill>
          </a:ln>
        </p:spPr>
        <p:txBody>
          <a:bodyPr wrap="square" rtlCol="0">
            <a:spAutoFit/>
          </a:bodyPr>
          <a:lstStyle/>
          <a:p>
            <a:pPr marL="0" lvl="1">
              <a:lnSpc>
                <a:spcPct val="90000"/>
              </a:lnSpc>
              <a:spcBef>
                <a:spcPts val="0"/>
              </a:spcBef>
              <a:buFontTx/>
              <a:buNone/>
            </a:pPr>
            <a:r>
              <a:rPr lang="en-US" sz="1600" b="1" dirty="0">
                <a:latin typeface="Courier New" pitchFamily="49" charset="0"/>
                <a:cs typeface="Courier New" pitchFamily="49" charset="0"/>
              </a:rPr>
              <a:t>&lt;h1 </a:t>
            </a:r>
            <a:r>
              <a:rPr lang="en-US" sz="1600" b="1" dirty="0"/>
              <a:t>class=</a:t>
            </a:r>
            <a:r>
              <a:rPr lang="en-US" sz="1600" dirty="0"/>
              <a:t>”</a:t>
            </a:r>
            <a:r>
              <a:rPr lang="en-US" sz="1600" dirty="0" err="1">
                <a:latin typeface="Courier"/>
                <a:cs typeface="Courier"/>
              </a:rPr>
              <a:t>myboldandbluelook</a:t>
            </a:r>
            <a:r>
              <a:rPr lang="en-US" sz="1600" dirty="0"/>
              <a:t>”&gt; Introduction &lt;/h1&gt;</a:t>
            </a:r>
          </a:p>
          <a:p>
            <a:pPr marL="0" lvl="1">
              <a:lnSpc>
                <a:spcPct val="90000"/>
              </a:lnSpc>
              <a:spcBef>
                <a:spcPts val="0"/>
              </a:spcBef>
              <a:buFontTx/>
              <a:buNone/>
            </a:pPr>
            <a:endParaRPr lang="en-US" sz="1600" dirty="0">
              <a:latin typeface="Courier"/>
            </a:endParaRPr>
          </a:p>
          <a:p>
            <a:pPr marL="0" lvl="1">
              <a:lnSpc>
                <a:spcPct val="90000"/>
              </a:lnSpc>
              <a:spcBef>
                <a:spcPts val="0"/>
              </a:spcBef>
              <a:buFontTx/>
              <a:buNone/>
            </a:pPr>
            <a:r>
              <a:rPr lang="en-US" sz="1600" dirty="0">
                <a:latin typeface="Courier"/>
              </a:rPr>
              <a:t>.</a:t>
            </a:r>
            <a:r>
              <a:rPr lang="en-US" sz="1600" dirty="0" err="1">
                <a:latin typeface="Courier"/>
              </a:rPr>
              <a:t>myboldandbluelook</a:t>
            </a:r>
            <a:endParaRPr lang="en-US" sz="1600" dirty="0">
              <a:latin typeface="Courier"/>
            </a:endParaRPr>
          </a:p>
          <a:p>
            <a:pPr marL="0" lvl="1">
              <a:lnSpc>
                <a:spcPct val="90000"/>
              </a:lnSpc>
              <a:spcBef>
                <a:spcPts val="0"/>
              </a:spcBef>
              <a:buFontTx/>
              <a:buNone/>
            </a:pPr>
            <a:r>
              <a:rPr lang="en-US" sz="1600" dirty="0">
                <a:latin typeface="Courier"/>
              </a:rPr>
              <a:t>{</a:t>
            </a:r>
          </a:p>
          <a:p>
            <a:pPr marL="0" lvl="1">
              <a:lnSpc>
                <a:spcPct val="90000"/>
              </a:lnSpc>
              <a:spcBef>
                <a:spcPts val="0"/>
              </a:spcBef>
              <a:buFontTx/>
              <a:buNone/>
            </a:pPr>
            <a:r>
              <a:rPr lang="en-US" sz="1600" dirty="0">
                <a:latin typeface="Courier"/>
              </a:rPr>
              <a:t>  font-weight: bold;</a:t>
            </a:r>
          </a:p>
          <a:p>
            <a:pPr marL="0" lvl="1">
              <a:lnSpc>
                <a:spcPct val="90000"/>
              </a:lnSpc>
              <a:spcBef>
                <a:spcPts val="0"/>
              </a:spcBef>
              <a:buFontTx/>
              <a:buNone/>
            </a:pPr>
            <a:r>
              <a:rPr lang="en-US" sz="1600" dirty="0">
                <a:latin typeface="Courier"/>
              </a:rPr>
              <a:t>  color: blue;</a:t>
            </a:r>
          </a:p>
          <a:p>
            <a:pPr marL="0" lvl="1">
              <a:lnSpc>
                <a:spcPct val="90000"/>
              </a:lnSpc>
              <a:spcBef>
                <a:spcPts val="0"/>
              </a:spcBef>
              <a:buFontTx/>
              <a:buNone/>
            </a:pPr>
            <a:r>
              <a:rPr lang="en-US" sz="1600" dirty="0">
                <a:latin typeface="Courier"/>
              </a:rPr>
              <a:t>}</a:t>
            </a:r>
          </a:p>
        </p:txBody>
      </p:sp>
      <p:sp>
        <p:nvSpPr>
          <p:cNvPr id="7" name="TextBox 6">
            <a:extLst>
              <a:ext uri="{FF2B5EF4-FFF2-40B4-BE49-F238E27FC236}">
                <a16:creationId xmlns="" xmlns:a16="http://schemas.microsoft.com/office/drawing/2014/main" id="{21031A47-1EF7-4EE8-83C5-A76D1F6AD207}"/>
              </a:ext>
            </a:extLst>
          </p:cNvPr>
          <p:cNvSpPr txBox="1"/>
          <p:nvPr/>
        </p:nvSpPr>
        <p:spPr>
          <a:xfrm>
            <a:off x="549275" y="4888539"/>
            <a:ext cx="8153400" cy="1643527"/>
          </a:xfrm>
          <a:prstGeom prst="rect">
            <a:avLst/>
          </a:prstGeom>
          <a:solidFill>
            <a:schemeClr val="tx2">
              <a:lumMod val="20000"/>
              <a:lumOff val="80000"/>
            </a:schemeClr>
          </a:solidFill>
          <a:ln w="19050">
            <a:solidFill>
              <a:schemeClr val="tx1"/>
            </a:solidFill>
          </a:ln>
        </p:spPr>
        <p:txBody>
          <a:bodyPr wrap="square" rtlCol="0">
            <a:spAutoFit/>
          </a:bodyPr>
          <a:lstStyle/>
          <a:p>
            <a:pPr marL="0" lvl="1">
              <a:lnSpc>
                <a:spcPct val="90000"/>
              </a:lnSpc>
              <a:spcBef>
                <a:spcPts val="0"/>
              </a:spcBef>
              <a:buFontTx/>
              <a:buNone/>
            </a:pPr>
            <a:r>
              <a:rPr lang="en-US" sz="1600" b="1" dirty="0">
                <a:latin typeface="Courier New" pitchFamily="49" charset="0"/>
                <a:cs typeface="Courier New" pitchFamily="49" charset="0"/>
              </a:rPr>
              <a:t>&lt;h1 </a:t>
            </a:r>
            <a:r>
              <a:rPr lang="en-US" sz="1600" b="1" dirty="0"/>
              <a:t>id=</a:t>
            </a:r>
            <a:r>
              <a:rPr lang="en-US" sz="1600" dirty="0"/>
              <a:t>”</a:t>
            </a:r>
            <a:r>
              <a:rPr lang="en-US" sz="1600" dirty="0" err="1">
                <a:latin typeface="Courier"/>
                <a:cs typeface="Courier"/>
              </a:rPr>
              <a:t>myboldandbluelook</a:t>
            </a:r>
            <a:r>
              <a:rPr lang="en-US" sz="1600" dirty="0"/>
              <a:t>”&gt; Introduction &lt;/h1&gt; </a:t>
            </a:r>
          </a:p>
          <a:p>
            <a:pPr marL="0" lvl="1">
              <a:lnSpc>
                <a:spcPct val="90000"/>
              </a:lnSpc>
              <a:spcBef>
                <a:spcPts val="0"/>
              </a:spcBef>
              <a:buFontTx/>
              <a:buNone/>
            </a:pPr>
            <a:endParaRPr lang="en-US" sz="1600" dirty="0">
              <a:latin typeface="Courier"/>
            </a:endParaRPr>
          </a:p>
          <a:p>
            <a:pPr marL="0" lvl="1">
              <a:lnSpc>
                <a:spcPct val="90000"/>
              </a:lnSpc>
              <a:spcBef>
                <a:spcPts val="0"/>
              </a:spcBef>
              <a:buFontTx/>
              <a:buNone/>
            </a:pPr>
            <a:r>
              <a:rPr lang="en-US" sz="1600" dirty="0">
                <a:latin typeface="Courier"/>
              </a:rPr>
              <a:t>#</a:t>
            </a:r>
            <a:r>
              <a:rPr lang="en-US" sz="1600" dirty="0" err="1">
                <a:latin typeface="Courier"/>
              </a:rPr>
              <a:t>myboldandbluelook</a:t>
            </a:r>
            <a:endParaRPr lang="en-US" sz="1600" dirty="0">
              <a:latin typeface="Courier"/>
            </a:endParaRPr>
          </a:p>
          <a:p>
            <a:pPr marL="0" lvl="1">
              <a:lnSpc>
                <a:spcPct val="90000"/>
              </a:lnSpc>
              <a:spcBef>
                <a:spcPts val="0"/>
              </a:spcBef>
              <a:buFontTx/>
              <a:buNone/>
            </a:pPr>
            <a:r>
              <a:rPr lang="en-US" sz="1600" dirty="0">
                <a:latin typeface="Courier"/>
              </a:rPr>
              <a:t>{</a:t>
            </a:r>
          </a:p>
          <a:p>
            <a:pPr marL="0" lvl="1">
              <a:lnSpc>
                <a:spcPct val="90000"/>
              </a:lnSpc>
              <a:spcBef>
                <a:spcPts val="0"/>
              </a:spcBef>
              <a:buFontTx/>
              <a:buNone/>
            </a:pPr>
            <a:r>
              <a:rPr lang="en-US" sz="1600" dirty="0">
                <a:latin typeface="Courier"/>
              </a:rPr>
              <a:t>  font-weight: bold;</a:t>
            </a:r>
          </a:p>
          <a:p>
            <a:pPr marL="0" lvl="1">
              <a:lnSpc>
                <a:spcPct val="90000"/>
              </a:lnSpc>
              <a:spcBef>
                <a:spcPts val="0"/>
              </a:spcBef>
              <a:buFontTx/>
              <a:buNone/>
            </a:pPr>
            <a:r>
              <a:rPr lang="en-US" sz="1600" dirty="0">
                <a:latin typeface="Courier"/>
              </a:rPr>
              <a:t>  color: blue;</a:t>
            </a:r>
          </a:p>
          <a:p>
            <a:pPr marL="0" lvl="1">
              <a:lnSpc>
                <a:spcPct val="90000"/>
              </a:lnSpc>
              <a:spcBef>
                <a:spcPts val="0"/>
              </a:spcBef>
              <a:buFontTx/>
              <a:buNone/>
            </a:pPr>
            <a:r>
              <a:rPr lang="en-US" sz="1600" dirty="0">
                <a:latin typeface="Courier"/>
              </a:rPr>
              <a:t>}</a:t>
            </a:r>
          </a:p>
        </p:txBody>
      </p:sp>
      <p:cxnSp>
        <p:nvCxnSpPr>
          <p:cNvPr id="9" name="Straight Connector 8">
            <a:extLst>
              <a:ext uri="{FF2B5EF4-FFF2-40B4-BE49-F238E27FC236}">
                <a16:creationId xmlns="" xmlns:a16="http://schemas.microsoft.com/office/drawing/2014/main" id="{EEFC1197-0FCF-46F1-BEB7-7B1D42754CA8}"/>
              </a:ext>
            </a:extLst>
          </p:cNvPr>
          <p:cNvCxnSpPr>
            <a:cxnSpLocks/>
          </p:cNvCxnSpPr>
          <p:nvPr/>
        </p:nvCxnSpPr>
        <p:spPr>
          <a:xfrm>
            <a:off x="549275" y="3657600"/>
            <a:ext cx="81534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 xmlns:a16="http://schemas.microsoft.com/office/drawing/2014/main" id="{71702E32-255F-4657-B06E-3B3EBEE3CA02}"/>
              </a:ext>
            </a:extLst>
          </p:cNvPr>
          <p:cNvCxnSpPr>
            <a:cxnSpLocks/>
          </p:cNvCxnSpPr>
          <p:nvPr/>
        </p:nvCxnSpPr>
        <p:spPr>
          <a:xfrm>
            <a:off x="549275" y="5257800"/>
            <a:ext cx="8153400"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986197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Attaching a CSS file &lt;link&gt;</a:t>
            </a:r>
          </a:p>
        </p:txBody>
      </p:sp>
      <p:sp>
        <p:nvSpPr>
          <p:cNvPr id="8" name="Content Placeholder 7"/>
          <p:cNvSpPr>
            <a:spLocks noGrp="1"/>
          </p:cNvSpPr>
          <p:nvPr>
            <p:ph idx="1"/>
          </p:nvPr>
        </p:nvSpPr>
        <p:spPr>
          <a:xfrm>
            <a:off x="612648" y="4724400"/>
            <a:ext cx="8153400" cy="1524000"/>
          </a:xfrm>
        </p:spPr>
        <p:txBody>
          <a:bodyPr/>
          <a:lstStyle/>
          <a:p>
            <a:r>
              <a:rPr lang="en-US" sz="2400" dirty="0"/>
              <a:t>A page can link to multiple style sheet files</a:t>
            </a:r>
          </a:p>
          <a:p>
            <a:pPr lvl="1"/>
            <a:r>
              <a:rPr lang="en-US" sz="2100" dirty="0"/>
              <a:t>In case of a conflict (two sheets define a style for the same HTML element), the latter sheet's properties will be used</a:t>
            </a:r>
            <a:endParaRPr lang="en-US" sz="1700" dirty="0"/>
          </a:p>
        </p:txBody>
      </p:sp>
      <p:sp>
        <p:nvSpPr>
          <p:cNvPr id="5" name="Slide Number Placeholder 4"/>
          <p:cNvSpPr>
            <a:spLocks noGrp="1"/>
          </p:cNvSpPr>
          <p:nvPr>
            <p:ph type="sldNum" sz="quarter" idx="12"/>
          </p:nvPr>
        </p:nvSpPr>
        <p:spPr/>
        <p:txBody>
          <a:bodyPr>
            <a:normAutofit fontScale="85000" lnSpcReduction="20000"/>
          </a:bodyPr>
          <a:lstStyle/>
          <a:p>
            <a:fld id="{CC76F15A-3445-4ED0-A4DF-DE4BBF06AE1A}" type="slidenum">
              <a:rPr lang="en-US" smtClean="0"/>
              <a:t>8</a:t>
            </a:fld>
            <a:endParaRPr lang="en-US"/>
          </a:p>
        </p:txBody>
      </p:sp>
      <p:sp>
        <p:nvSpPr>
          <p:cNvPr id="6" name="TextBox 5"/>
          <p:cNvSpPr txBox="1"/>
          <p:nvPr/>
        </p:nvSpPr>
        <p:spPr>
          <a:xfrm>
            <a:off x="609600" y="1598474"/>
            <a:ext cx="8153400" cy="1477328"/>
          </a:xfrm>
          <a:prstGeom prst="rect">
            <a:avLst/>
          </a:prstGeom>
          <a:solidFill>
            <a:schemeClr val="bg1">
              <a:lumMod val="95000"/>
            </a:schemeClr>
          </a:solidFill>
          <a:ln w="19050">
            <a:solidFill>
              <a:schemeClr val="tx1"/>
            </a:solidFill>
          </a:ln>
        </p:spPr>
        <p:txBody>
          <a:bodyPr wrap="square" rtlCol="0">
            <a:spAutoFit/>
          </a:bodyPr>
          <a:lstStyle/>
          <a:p>
            <a:r>
              <a:rPr lang="en-US" dirty="0">
                <a:latin typeface="Courier New" pitchFamily="49" charset="0"/>
                <a:cs typeface="Courier New" pitchFamily="49" charset="0"/>
              </a:rPr>
              <a:t>&lt;head&gt;</a:t>
            </a:r>
          </a:p>
          <a:p>
            <a:r>
              <a:rPr lang="en-US" dirty="0">
                <a:latin typeface="Courier New" pitchFamily="49" charset="0"/>
                <a:cs typeface="Courier New" pitchFamily="49" charset="0"/>
              </a:rPr>
              <a:t>...</a:t>
            </a:r>
          </a:p>
          <a:p>
            <a:r>
              <a:rPr lang="en-US" b="1" dirty="0">
                <a:latin typeface="Courier New" pitchFamily="49" charset="0"/>
                <a:cs typeface="Courier New" pitchFamily="49" charset="0"/>
              </a:rPr>
              <a:t>&lt;link </a:t>
            </a:r>
            <a:r>
              <a:rPr lang="en-US" b="1" dirty="0" err="1">
                <a:latin typeface="Courier New" pitchFamily="49" charset="0"/>
                <a:cs typeface="Courier New" pitchFamily="49" charset="0"/>
              </a:rPr>
              <a:t>href</a:t>
            </a:r>
            <a:r>
              <a:rPr lang="en-US" b="1" dirty="0">
                <a:latin typeface="Courier New" pitchFamily="49" charset="0"/>
                <a:cs typeface="Courier New" pitchFamily="49" charset="0"/>
              </a:rPr>
              <a:t>="</a:t>
            </a:r>
            <a:r>
              <a:rPr lang="en-US" i="1" dirty="0">
                <a:latin typeface="Courier New" pitchFamily="49" charset="0"/>
                <a:cs typeface="Courier New" pitchFamily="49" charset="0"/>
              </a:rPr>
              <a:t>filename</a:t>
            </a:r>
            <a:r>
              <a:rPr lang="en-US" b="1" dirty="0">
                <a:latin typeface="Courier New" pitchFamily="49" charset="0"/>
                <a:cs typeface="Courier New" pitchFamily="49" charset="0"/>
              </a:rPr>
              <a:t>" type="text/</a:t>
            </a:r>
            <a:r>
              <a:rPr lang="en-US" b="1" dirty="0" err="1">
                <a:latin typeface="Courier New" pitchFamily="49" charset="0"/>
                <a:cs typeface="Courier New" pitchFamily="49" charset="0"/>
              </a:rPr>
              <a:t>css</a:t>
            </a:r>
            <a:r>
              <a:rPr lang="en-US" b="1" dirty="0">
                <a:latin typeface="Courier New" pitchFamily="49" charset="0"/>
                <a:cs typeface="Courier New" pitchFamily="49" charset="0"/>
              </a:rPr>
              <a:t>" </a:t>
            </a:r>
            <a:r>
              <a:rPr lang="en-US" b="1" dirty="0" err="1">
                <a:latin typeface="Courier New" pitchFamily="49" charset="0"/>
                <a:cs typeface="Courier New" pitchFamily="49" charset="0"/>
              </a:rPr>
              <a:t>rel</a:t>
            </a:r>
            <a:r>
              <a:rPr lang="en-US" b="1" dirty="0">
                <a:latin typeface="Courier New" pitchFamily="49" charset="0"/>
                <a:cs typeface="Courier New" pitchFamily="49" charset="0"/>
              </a:rPr>
              <a:t>="</a:t>
            </a:r>
            <a:r>
              <a:rPr lang="en-US" b="1" dirty="0" err="1">
                <a:latin typeface="Courier New" pitchFamily="49" charset="0"/>
                <a:cs typeface="Courier New" pitchFamily="49" charset="0"/>
              </a:rPr>
              <a:t>stylesheet</a:t>
            </a:r>
            <a:r>
              <a:rPr lang="en-US" b="1" dirty="0">
                <a:latin typeface="Courier New" pitchFamily="49" charset="0"/>
                <a:cs typeface="Courier New" pitchFamily="49" charset="0"/>
              </a:rPr>
              <a:t>" /&gt;</a:t>
            </a:r>
          </a:p>
          <a:p>
            <a:r>
              <a:rPr lang="en-US" dirty="0">
                <a:latin typeface="Courier New" pitchFamily="49" charset="0"/>
                <a:cs typeface="Courier New" pitchFamily="49" charset="0"/>
              </a:rPr>
              <a:t>...</a:t>
            </a:r>
          </a:p>
          <a:p>
            <a:r>
              <a:rPr lang="en-US" dirty="0">
                <a:latin typeface="Courier New" pitchFamily="49" charset="0"/>
                <a:cs typeface="Courier New" pitchFamily="49" charset="0"/>
              </a:rPr>
              <a:t>&lt;/head&gt;						       </a:t>
            </a:r>
            <a:r>
              <a:rPr lang="en-US" i="1" dirty="0">
                <a:solidFill>
                  <a:schemeClr val="tx1">
                    <a:lumMod val="50000"/>
                    <a:lumOff val="50000"/>
                  </a:schemeClr>
                </a:solidFill>
                <a:latin typeface="Consolas" pitchFamily="49" charset="0"/>
                <a:cs typeface="Consolas" pitchFamily="49" charset="0"/>
              </a:rPr>
              <a:t>HTML</a:t>
            </a:r>
          </a:p>
        </p:txBody>
      </p:sp>
      <p:sp>
        <p:nvSpPr>
          <p:cNvPr id="9" name="TextBox 8"/>
          <p:cNvSpPr txBox="1"/>
          <p:nvPr/>
        </p:nvSpPr>
        <p:spPr>
          <a:xfrm>
            <a:off x="609600" y="3429000"/>
            <a:ext cx="8153400" cy="1200329"/>
          </a:xfrm>
          <a:prstGeom prst="rect">
            <a:avLst/>
          </a:prstGeom>
          <a:solidFill>
            <a:schemeClr val="accent6">
              <a:lumMod val="40000"/>
              <a:lumOff val="60000"/>
            </a:schemeClr>
          </a:solidFill>
          <a:ln w="19050">
            <a:solidFill>
              <a:schemeClr val="tx1"/>
            </a:solidFill>
          </a:ln>
        </p:spPr>
        <p:txBody>
          <a:bodyPr wrap="square" rtlCol="0">
            <a:spAutoFit/>
          </a:bodyPr>
          <a:lstStyle/>
          <a:p>
            <a:r>
              <a:rPr lang="en-US" dirty="0">
                <a:latin typeface="Courier New" pitchFamily="49" charset="0"/>
                <a:cs typeface="Courier New" pitchFamily="49" charset="0"/>
              </a:rPr>
              <a:t>&lt;link </a:t>
            </a:r>
            <a:r>
              <a:rPr lang="en-US" dirty="0" err="1">
                <a:latin typeface="Courier New" pitchFamily="49" charset="0"/>
                <a:cs typeface="Courier New" pitchFamily="49" charset="0"/>
              </a:rPr>
              <a:t>href</a:t>
            </a:r>
            <a:r>
              <a:rPr lang="en-US" dirty="0">
                <a:latin typeface="Courier New" pitchFamily="49" charset="0"/>
                <a:cs typeface="Courier New" pitchFamily="49" charset="0"/>
              </a:rPr>
              <a:t>="style.css" type="text/</a:t>
            </a:r>
            <a:r>
              <a:rPr lang="en-US" dirty="0" err="1">
                <a:latin typeface="Courier New" pitchFamily="49" charset="0"/>
                <a:cs typeface="Courier New" pitchFamily="49" charset="0"/>
              </a:rPr>
              <a:t>css</a:t>
            </a:r>
            <a:r>
              <a:rPr lang="en-US" dirty="0">
                <a:latin typeface="Courier New" pitchFamily="49" charset="0"/>
                <a:cs typeface="Courier New" pitchFamily="49" charset="0"/>
              </a:rPr>
              <a:t>" </a:t>
            </a:r>
            <a:r>
              <a:rPr lang="en-US" dirty="0" err="1">
                <a:latin typeface="Courier New" pitchFamily="49" charset="0"/>
                <a:cs typeface="Courier New" pitchFamily="49" charset="0"/>
              </a:rPr>
              <a:t>rel</a:t>
            </a:r>
            <a:r>
              <a:rPr lang="en-US" dirty="0">
                <a:latin typeface="Courier New" pitchFamily="49" charset="0"/>
                <a:cs typeface="Courier New" pitchFamily="49" charset="0"/>
              </a:rPr>
              <a:t>="</a:t>
            </a:r>
            <a:r>
              <a:rPr lang="en-US" dirty="0" err="1">
                <a:latin typeface="Courier New" pitchFamily="49" charset="0"/>
                <a:cs typeface="Courier New" pitchFamily="49" charset="0"/>
              </a:rPr>
              <a:t>stylesheet</a:t>
            </a:r>
            <a:r>
              <a:rPr lang="en-US" dirty="0">
                <a:latin typeface="Courier New" pitchFamily="49" charset="0"/>
                <a:cs typeface="Courier New" pitchFamily="49" charset="0"/>
              </a:rPr>
              <a:t>" /&gt;</a:t>
            </a:r>
          </a:p>
          <a:p>
            <a:r>
              <a:rPr lang="en-US" dirty="0">
                <a:latin typeface="Courier New" pitchFamily="49" charset="0"/>
                <a:cs typeface="Courier New" pitchFamily="49" charset="0"/>
              </a:rPr>
              <a:t>&lt;link </a:t>
            </a:r>
            <a:r>
              <a:rPr lang="en-US" dirty="0" err="1">
                <a:latin typeface="Courier New" pitchFamily="49" charset="0"/>
                <a:cs typeface="Courier New" pitchFamily="49" charset="0"/>
              </a:rPr>
              <a:t>href</a:t>
            </a:r>
            <a:r>
              <a:rPr lang="en-US" dirty="0">
                <a:latin typeface="Courier New" pitchFamily="49" charset="0"/>
                <a:cs typeface="Courier New" pitchFamily="49" charset="0"/>
              </a:rPr>
              <a:t>="http://www.google.com/uds/css/gsearch.css"</a:t>
            </a:r>
          </a:p>
          <a:p>
            <a:r>
              <a:rPr lang="en-US" dirty="0" err="1">
                <a:latin typeface="Courier New" pitchFamily="49" charset="0"/>
                <a:cs typeface="Courier New" pitchFamily="49" charset="0"/>
              </a:rPr>
              <a:t>rel</a:t>
            </a:r>
            <a:r>
              <a:rPr lang="en-US" dirty="0">
                <a:latin typeface="Courier New" pitchFamily="49" charset="0"/>
                <a:cs typeface="Courier New" pitchFamily="49" charset="0"/>
              </a:rPr>
              <a:t>="</a:t>
            </a:r>
            <a:r>
              <a:rPr lang="en-US" dirty="0" err="1">
                <a:latin typeface="Courier New" pitchFamily="49" charset="0"/>
                <a:cs typeface="Courier New" pitchFamily="49" charset="0"/>
              </a:rPr>
              <a:t>stylesheet</a:t>
            </a:r>
            <a:r>
              <a:rPr lang="en-US" dirty="0">
                <a:latin typeface="Courier New" pitchFamily="49" charset="0"/>
                <a:cs typeface="Courier New" pitchFamily="49" charset="0"/>
              </a:rPr>
              <a:t>" type="text/</a:t>
            </a:r>
            <a:r>
              <a:rPr lang="en-US" dirty="0" err="1">
                <a:latin typeface="Courier New" pitchFamily="49" charset="0"/>
                <a:cs typeface="Courier New" pitchFamily="49" charset="0"/>
              </a:rPr>
              <a:t>css</a:t>
            </a:r>
            <a:r>
              <a:rPr lang="en-US" dirty="0">
                <a:latin typeface="Courier New" pitchFamily="49" charset="0"/>
                <a:cs typeface="Courier New" pitchFamily="49" charset="0"/>
              </a:rPr>
              <a:t>" /&gt;			  								 </a:t>
            </a:r>
            <a:r>
              <a:rPr lang="en-US" i="1" dirty="0">
                <a:solidFill>
                  <a:schemeClr val="tx1">
                    <a:lumMod val="50000"/>
                    <a:lumOff val="50000"/>
                  </a:schemeClr>
                </a:solidFill>
                <a:latin typeface="Consolas" pitchFamily="49" charset="0"/>
                <a:cs typeface="Consolas" pitchFamily="49" charset="0"/>
              </a:rPr>
              <a:t>HTML</a:t>
            </a:r>
          </a:p>
        </p:txBody>
      </p:sp>
    </p:spTree>
    <p:extLst>
      <p:ext uri="{BB962C8B-B14F-4D97-AF65-F5344CB8AC3E}">
        <p14:creationId xmlns:p14="http://schemas.microsoft.com/office/powerpoint/2010/main" val="1091641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CSS properties for colors</a:t>
            </a:r>
          </a:p>
        </p:txBody>
      </p:sp>
      <p:sp>
        <p:nvSpPr>
          <p:cNvPr id="5" name="Slide Number Placeholder 4"/>
          <p:cNvSpPr>
            <a:spLocks noGrp="1"/>
          </p:cNvSpPr>
          <p:nvPr>
            <p:ph type="sldNum" sz="quarter" idx="12"/>
          </p:nvPr>
        </p:nvSpPr>
        <p:spPr/>
        <p:txBody>
          <a:bodyPr>
            <a:normAutofit fontScale="85000" lnSpcReduction="20000"/>
          </a:bodyPr>
          <a:lstStyle/>
          <a:p>
            <a:fld id="{CC76F15A-3445-4ED0-A4DF-DE4BBF06AE1A}" type="slidenum">
              <a:rPr lang="en-US" smtClean="0"/>
              <a:t>9</a:t>
            </a:fld>
            <a:endParaRPr lang="en-US"/>
          </a:p>
        </p:txBody>
      </p:sp>
      <p:sp>
        <p:nvSpPr>
          <p:cNvPr id="9" name="TextBox 8"/>
          <p:cNvSpPr txBox="1"/>
          <p:nvPr/>
        </p:nvSpPr>
        <p:spPr>
          <a:xfrm>
            <a:off x="609600" y="1600200"/>
            <a:ext cx="8153400" cy="1477328"/>
          </a:xfrm>
          <a:prstGeom prst="rect">
            <a:avLst/>
          </a:prstGeom>
          <a:solidFill>
            <a:schemeClr val="tx2">
              <a:lumMod val="20000"/>
              <a:lumOff val="80000"/>
            </a:schemeClr>
          </a:solidFill>
          <a:ln w="19050">
            <a:solidFill>
              <a:schemeClr val="tx1"/>
            </a:solidFill>
          </a:ln>
        </p:spPr>
        <p:txBody>
          <a:bodyPr wrap="square" rtlCol="0">
            <a:spAutoFit/>
          </a:bodyPr>
          <a:lstStyle/>
          <a:p>
            <a:r>
              <a:rPr lang="en-US" dirty="0">
                <a:latin typeface="Courier New" pitchFamily="49" charset="0"/>
                <a:cs typeface="Courier New" pitchFamily="49" charset="0"/>
              </a:rPr>
              <a:t>p {</a:t>
            </a:r>
          </a:p>
          <a:p>
            <a:r>
              <a:rPr lang="en-US" b="1" dirty="0">
                <a:latin typeface="Courier New" pitchFamily="49" charset="0"/>
                <a:cs typeface="Courier New" pitchFamily="49" charset="0"/>
              </a:rPr>
              <a:t>color: red;</a:t>
            </a:r>
          </a:p>
          <a:p>
            <a:r>
              <a:rPr lang="en-US" b="1" dirty="0">
                <a:latin typeface="Courier New" pitchFamily="49" charset="0"/>
                <a:cs typeface="Courier New" pitchFamily="49" charset="0"/>
              </a:rPr>
              <a:t>background-color: yellow;</a:t>
            </a:r>
          </a:p>
          <a:p>
            <a:r>
              <a:rPr lang="en-US" dirty="0">
                <a:latin typeface="Courier New" pitchFamily="49" charset="0"/>
                <a:cs typeface="Courier New" pitchFamily="49" charset="0"/>
              </a:rPr>
              <a:t>}							</a:t>
            </a:r>
          </a:p>
          <a:p>
            <a:r>
              <a:rPr lang="en-US" dirty="0">
                <a:latin typeface="Courier New" pitchFamily="49" charset="0"/>
                <a:cs typeface="Courier New" pitchFamily="49" charset="0"/>
              </a:rPr>
              <a:t>								  </a:t>
            </a:r>
            <a:r>
              <a:rPr lang="en-US" i="1" dirty="0">
                <a:solidFill>
                  <a:schemeClr val="tx1">
                    <a:lumMod val="50000"/>
                    <a:lumOff val="50000"/>
                  </a:schemeClr>
                </a:solidFill>
                <a:latin typeface="Consolas" pitchFamily="49" charset="0"/>
                <a:cs typeface="Consolas" pitchFamily="49" charset="0"/>
              </a:rPr>
              <a:t>CSS</a:t>
            </a:r>
          </a:p>
        </p:txBody>
      </p:sp>
      <p:sp>
        <p:nvSpPr>
          <p:cNvPr id="7" name="TextBox 6"/>
          <p:cNvSpPr txBox="1"/>
          <p:nvPr/>
        </p:nvSpPr>
        <p:spPr>
          <a:xfrm>
            <a:off x="609600" y="3143071"/>
            <a:ext cx="8153400" cy="400110"/>
          </a:xfrm>
          <a:prstGeom prst="rect">
            <a:avLst/>
          </a:prstGeom>
          <a:solidFill>
            <a:srgbClr val="FFFF00"/>
          </a:solidFill>
          <a:ln w="19050">
            <a:solidFill>
              <a:schemeClr val="tx1"/>
            </a:solidFill>
          </a:ln>
        </p:spPr>
        <p:txBody>
          <a:bodyPr wrap="square" rtlCol="0">
            <a:spAutoFit/>
          </a:bodyPr>
          <a:lstStyle/>
          <a:p>
            <a:r>
              <a:rPr lang="en-US" sz="2000" dirty="0">
                <a:solidFill>
                  <a:srgbClr val="FF0000"/>
                </a:solidFill>
                <a:latin typeface="Times New Roman" pitchFamily="18" charset="0"/>
                <a:cs typeface="Times New Roman" pitchFamily="18" charset="0"/>
              </a:rPr>
              <a:t>This paragraph uses the style above                                                        </a:t>
            </a:r>
            <a:r>
              <a:rPr lang="en-US" i="1" dirty="0">
                <a:solidFill>
                  <a:schemeClr val="tx1">
                    <a:lumMod val="50000"/>
                    <a:lumOff val="50000"/>
                  </a:schemeClr>
                </a:solidFill>
                <a:latin typeface="Consolas" pitchFamily="49" charset="0"/>
                <a:cs typeface="Consolas" pitchFamily="49" charset="0"/>
              </a:rPr>
              <a:t>output</a:t>
            </a:r>
          </a:p>
        </p:txBody>
      </p:sp>
      <p:graphicFrame>
        <p:nvGraphicFramePr>
          <p:cNvPr id="10" name="Table 9"/>
          <p:cNvGraphicFramePr>
            <a:graphicFrameLocks noGrp="1"/>
          </p:cNvGraphicFramePr>
          <p:nvPr>
            <p:extLst>
              <p:ext uri="{D42A27DB-BD31-4B8C-83A1-F6EECF244321}">
                <p14:modId xmlns:p14="http://schemas.microsoft.com/office/powerpoint/2010/main" val="1177248214"/>
              </p:ext>
            </p:extLst>
          </p:nvPr>
        </p:nvGraphicFramePr>
        <p:xfrm>
          <a:off x="762000" y="4236720"/>
          <a:ext cx="8153400" cy="1584960"/>
        </p:xfrm>
        <a:graphic>
          <a:graphicData uri="http://schemas.openxmlformats.org/drawingml/2006/table">
            <a:tbl>
              <a:tblPr>
                <a:tableStyleId>{775DCB02-9BB8-47FD-8907-85C794F793BA}</a:tableStyleId>
              </a:tblPr>
              <a:tblGrid>
                <a:gridCol w="4076700">
                  <a:extLst>
                    <a:ext uri="{9D8B030D-6E8A-4147-A177-3AD203B41FA5}">
                      <a16:colId xmlns="" xmlns:a16="http://schemas.microsoft.com/office/drawing/2014/main" val="20000"/>
                    </a:ext>
                  </a:extLst>
                </a:gridCol>
                <a:gridCol w="4076700">
                  <a:extLst>
                    <a:ext uri="{9D8B030D-6E8A-4147-A177-3AD203B41FA5}">
                      <a16:colId xmlns="" xmlns:a16="http://schemas.microsoft.com/office/drawing/2014/main" val="20001"/>
                    </a:ext>
                  </a:extLst>
                </a:gridCol>
              </a:tblGrid>
              <a:tr h="0">
                <a:tc>
                  <a:txBody>
                    <a:bodyPr/>
                    <a:lstStyle/>
                    <a:p>
                      <a:pPr algn="l" rtl="0"/>
                      <a:r>
                        <a:rPr lang="en-US" sz="2600" b="1" dirty="0"/>
                        <a:t>property </a:t>
                      </a:r>
                    </a:p>
                  </a:txBody>
                  <a:tcPr anchor="ctr"/>
                </a:tc>
                <a:tc>
                  <a:txBody>
                    <a:bodyPr/>
                    <a:lstStyle/>
                    <a:p>
                      <a:pPr algn="l" rtl="0"/>
                      <a:r>
                        <a:rPr lang="en-US" sz="2600" b="1" dirty="0"/>
                        <a:t>description </a:t>
                      </a:r>
                    </a:p>
                  </a:txBody>
                  <a:tcPr anchor="ctr"/>
                </a:tc>
                <a:extLst>
                  <a:ext uri="{0D108BD9-81ED-4DB2-BD59-A6C34878D82A}">
                    <a16:rowId xmlns="" xmlns:a16="http://schemas.microsoft.com/office/drawing/2014/main" val="10000"/>
                  </a:ext>
                </a:extLst>
              </a:tr>
              <a:tr h="0">
                <a:tc>
                  <a:txBody>
                    <a:bodyPr/>
                    <a:lstStyle/>
                    <a:p>
                      <a:pPr algn="l" rtl="0"/>
                      <a:r>
                        <a:rPr lang="en-US" sz="2000" dirty="0"/>
                        <a:t>color </a:t>
                      </a:r>
                    </a:p>
                  </a:txBody>
                  <a:tcPr anchor="ctr"/>
                </a:tc>
                <a:tc>
                  <a:txBody>
                    <a:bodyPr/>
                    <a:lstStyle/>
                    <a:p>
                      <a:pPr algn="l" rtl="0"/>
                      <a:r>
                        <a:rPr lang="en-US" sz="2000" dirty="0"/>
                        <a:t>color of the element's text </a:t>
                      </a:r>
                    </a:p>
                  </a:txBody>
                  <a:tcPr anchor="ctr"/>
                </a:tc>
                <a:extLst>
                  <a:ext uri="{0D108BD9-81ED-4DB2-BD59-A6C34878D82A}">
                    <a16:rowId xmlns="" xmlns:a16="http://schemas.microsoft.com/office/drawing/2014/main" val="10001"/>
                  </a:ext>
                </a:extLst>
              </a:tr>
              <a:tr h="0">
                <a:tc>
                  <a:txBody>
                    <a:bodyPr/>
                    <a:lstStyle/>
                    <a:p>
                      <a:pPr algn="l" rtl="0"/>
                      <a:r>
                        <a:rPr lang="en-US" sz="2000" dirty="0"/>
                        <a:t>background-color </a:t>
                      </a:r>
                    </a:p>
                  </a:txBody>
                  <a:tcPr anchor="ctr"/>
                </a:tc>
                <a:tc>
                  <a:txBody>
                    <a:bodyPr/>
                    <a:lstStyle/>
                    <a:p>
                      <a:pPr algn="l" rtl="0"/>
                      <a:r>
                        <a:rPr lang="en-US" sz="2000" dirty="0"/>
                        <a:t>color that will appear behind the element </a:t>
                      </a:r>
                    </a:p>
                  </a:txBody>
                  <a:tcPr anchor="ct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133459297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N Theme">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Essent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sential">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blipFill rotWithShape="1">
          <a:blip xmlns:r="http://schemas.openxmlformats.org/officeDocument/2006/relationships" r:embed="rId1">
            <a:duotone>
              <a:schemeClr val="phClr">
                <a:tint val="96000"/>
              </a:schemeClr>
              <a:schemeClr val="phClr">
                <a:shade val="94000"/>
              </a:schemeClr>
            </a:duotone>
          </a:blip>
          <a:tile tx="0" ty="0" sx="100000" sy="100000" flip="none" algn="tl"/>
        </a:blipFill>
        <a:gradFill rotWithShape="1">
          <a:gsLst>
            <a:gs pos="0">
              <a:schemeClr val="phClr">
                <a:tint val="84000"/>
                <a:satMod val="110000"/>
              </a:schemeClr>
            </a:gs>
            <a:gs pos="44000">
              <a:schemeClr val="phClr">
                <a:tint val="93000"/>
                <a:satMod val="115000"/>
              </a:schemeClr>
            </a:gs>
            <a:gs pos="100000">
              <a:schemeClr val="phClr">
                <a:tint val="100000"/>
                <a:shade val="59000"/>
                <a:satMod val="120000"/>
              </a:schemeClr>
            </a:gs>
          </a:gsLst>
          <a:path path="circle">
            <a:fillToRect l="40000" t="60000" r="60000" b="4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SN Theme</Template>
  <TotalTime>2474</TotalTime>
  <Words>1726</Words>
  <Application>Microsoft Office PowerPoint</Application>
  <PresentationFormat>On-screen Show (4:3)</PresentationFormat>
  <Paragraphs>312</Paragraphs>
  <Slides>34</Slides>
  <Notes>4</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SN Theme</vt:lpstr>
      <vt:lpstr>PowerPoint Presentation</vt:lpstr>
      <vt:lpstr>Lecture 1 Styling HTML with CSS </vt:lpstr>
      <vt:lpstr>Styling HTML with CSS </vt:lpstr>
      <vt:lpstr>CSS Advantages</vt:lpstr>
      <vt:lpstr>CSS Disadvantages</vt:lpstr>
      <vt:lpstr>adding style</vt:lpstr>
      <vt:lpstr>Naming HTML elements</vt:lpstr>
      <vt:lpstr>Attaching a CSS file &lt;link&gt;</vt:lpstr>
      <vt:lpstr>CSS properties for colors</vt:lpstr>
      <vt:lpstr>Specifying colors</vt:lpstr>
      <vt:lpstr>Lecture 2 CSS properties (1) </vt:lpstr>
      <vt:lpstr>CSS properties for fonts</vt:lpstr>
      <vt:lpstr>font-family</vt:lpstr>
      <vt:lpstr>font-size</vt:lpstr>
      <vt:lpstr>font-size</vt:lpstr>
      <vt:lpstr>font-weight, font-style</vt:lpstr>
      <vt:lpstr>CSS properties for text</vt:lpstr>
      <vt:lpstr>text-align</vt:lpstr>
      <vt:lpstr>text-decoration</vt:lpstr>
      <vt:lpstr>CSS properties for Layout </vt:lpstr>
      <vt:lpstr>CSS properties for Layout </vt:lpstr>
      <vt:lpstr>CSS properties for Layout </vt:lpstr>
      <vt:lpstr>CSS properties for Layout </vt:lpstr>
      <vt:lpstr>CSS properties for Layout </vt:lpstr>
      <vt:lpstr>CSS properties for Layout </vt:lpstr>
      <vt:lpstr>Lecture 3 CSS properties (2) </vt:lpstr>
      <vt:lpstr>CSS properties</vt:lpstr>
      <vt:lpstr>Body styles</vt:lpstr>
      <vt:lpstr>CSS comments /*…*/</vt:lpstr>
      <vt:lpstr>Grouping styles</vt:lpstr>
      <vt:lpstr>Descendant (nested) selector</vt:lpstr>
      <vt:lpstr>CSS Example</vt:lpstr>
      <vt:lpstr>References</vt:lpstr>
      <vt:lpstr>The End</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CSS for Styling</dc:title>
  <dc:creator>Xenia Mountrouidou</dc:creator>
  <cp:lastModifiedBy>Raneem Qaddoura</cp:lastModifiedBy>
  <cp:revision>217</cp:revision>
  <dcterms:created xsi:type="dcterms:W3CDTF">2011-07-18T18:55:42Z</dcterms:created>
  <dcterms:modified xsi:type="dcterms:W3CDTF">2018-03-15T12:43:59Z</dcterms:modified>
</cp:coreProperties>
</file>